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547" r:id="rId2"/>
    <p:sldId id="614" r:id="rId3"/>
    <p:sldId id="548" r:id="rId4"/>
    <p:sldId id="550" r:id="rId5"/>
    <p:sldId id="623" r:id="rId6"/>
    <p:sldId id="551" r:id="rId7"/>
    <p:sldId id="552" r:id="rId8"/>
    <p:sldId id="553" r:id="rId9"/>
    <p:sldId id="630" r:id="rId10"/>
    <p:sldId id="631" r:id="rId11"/>
    <p:sldId id="632" r:id="rId12"/>
    <p:sldId id="559" r:id="rId13"/>
    <p:sldId id="567" r:id="rId14"/>
    <p:sldId id="617" r:id="rId15"/>
    <p:sldId id="568" r:id="rId16"/>
    <p:sldId id="570" r:id="rId17"/>
    <p:sldId id="635" r:id="rId18"/>
    <p:sldId id="625" r:id="rId19"/>
    <p:sldId id="557" r:id="rId20"/>
    <p:sldId id="558" r:id="rId21"/>
    <p:sldId id="621" r:id="rId22"/>
    <p:sldId id="626" r:id="rId23"/>
    <p:sldId id="611" r:id="rId24"/>
    <p:sldId id="612" r:id="rId25"/>
    <p:sldId id="638" r:id="rId26"/>
    <p:sldId id="620" r:id="rId27"/>
    <p:sldId id="622" r:id="rId28"/>
    <p:sldId id="627" r:id="rId29"/>
    <p:sldId id="560" r:id="rId30"/>
    <p:sldId id="561" r:id="rId31"/>
    <p:sldId id="562" r:id="rId32"/>
    <p:sldId id="636" r:id="rId33"/>
    <p:sldId id="637" r:id="rId34"/>
    <p:sldId id="634" r:id="rId35"/>
    <p:sldId id="633" r:id="rId36"/>
    <p:sldId id="618" r:id="rId37"/>
  </p:sldIdLst>
  <p:sldSz cx="9144000" cy="6858000" type="screen4x3"/>
  <p:notesSz cx="6924675" cy="9210675"/>
  <p:defaultTextStyle>
    <a:defPPr>
      <a:defRPr lang="en-US"/>
    </a:defPPr>
    <a:lvl1pPr algn="l" rtl="0" fontAlgn="base">
      <a:spcBef>
        <a:spcPct val="0"/>
      </a:spcBef>
      <a:spcAft>
        <a:spcPct val="0"/>
      </a:spcAft>
      <a:defRPr sz="2800" b="1" kern="1200">
        <a:solidFill>
          <a:schemeClr val="tx1"/>
        </a:solidFill>
        <a:latin typeface="Times New Roman" pitchFamily="18" charset="0"/>
        <a:ea typeface="+mn-ea"/>
        <a:cs typeface="+mn-cs"/>
      </a:defRPr>
    </a:lvl1pPr>
    <a:lvl2pPr marL="457200" algn="l" rtl="0" fontAlgn="base">
      <a:spcBef>
        <a:spcPct val="0"/>
      </a:spcBef>
      <a:spcAft>
        <a:spcPct val="0"/>
      </a:spcAft>
      <a:defRPr sz="2800" b="1" kern="1200">
        <a:solidFill>
          <a:schemeClr val="tx1"/>
        </a:solidFill>
        <a:latin typeface="Times New Roman" pitchFamily="18" charset="0"/>
        <a:ea typeface="+mn-ea"/>
        <a:cs typeface="+mn-cs"/>
      </a:defRPr>
    </a:lvl2pPr>
    <a:lvl3pPr marL="914400" algn="l" rtl="0" fontAlgn="base">
      <a:spcBef>
        <a:spcPct val="0"/>
      </a:spcBef>
      <a:spcAft>
        <a:spcPct val="0"/>
      </a:spcAft>
      <a:defRPr sz="2800" b="1" kern="1200">
        <a:solidFill>
          <a:schemeClr val="tx1"/>
        </a:solidFill>
        <a:latin typeface="Times New Roman" pitchFamily="18" charset="0"/>
        <a:ea typeface="+mn-ea"/>
        <a:cs typeface="+mn-cs"/>
      </a:defRPr>
    </a:lvl3pPr>
    <a:lvl4pPr marL="1371600" algn="l" rtl="0" fontAlgn="base">
      <a:spcBef>
        <a:spcPct val="0"/>
      </a:spcBef>
      <a:spcAft>
        <a:spcPct val="0"/>
      </a:spcAft>
      <a:defRPr sz="2800" b="1" kern="1200">
        <a:solidFill>
          <a:schemeClr val="tx1"/>
        </a:solidFill>
        <a:latin typeface="Times New Roman" pitchFamily="18" charset="0"/>
        <a:ea typeface="+mn-ea"/>
        <a:cs typeface="+mn-cs"/>
      </a:defRPr>
    </a:lvl4pPr>
    <a:lvl5pPr marL="1828800" algn="l" rtl="0" fontAlgn="base">
      <a:spcBef>
        <a:spcPct val="0"/>
      </a:spcBef>
      <a:spcAft>
        <a:spcPct val="0"/>
      </a:spcAft>
      <a:defRPr sz="2800" b="1" kern="1200">
        <a:solidFill>
          <a:schemeClr val="tx1"/>
        </a:solidFill>
        <a:latin typeface="Times New Roman" pitchFamily="18" charset="0"/>
        <a:ea typeface="+mn-ea"/>
        <a:cs typeface="+mn-cs"/>
      </a:defRPr>
    </a:lvl5pPr>
    <a:lvl6pPr marL="2286000" algn="l" defTabSz="914400" rtl="0" eaLnBrk="1" latinLnBrk="0" hangingPunct="1">
      <a:defRPr sz="2800" b="1" kern="1200">
        <a:solidFill>
          <a:schemeClr val="tx1"/>
        </a:solidFill>
        <a:latin typeface="Times New Roman" pitchFamily="18" charset="0"/>
        <a:ea typeface="+mn-ea"/>
        <a:cs typeface="+mn-cs"/>
      </a:defRPr>
    </a:lvl6pPr>
    <a:lvl7pPr marL="2743200" algn="l" defTabSz="914400" rtl="0" eaLnBrk="1" latinLnBrk="0" hangingPunct="1">
      <a:defRPr sz="2800" b="1" kern="1200">
        <a:solidFill>
          <a:schemeClr val="tx1"/>
        </a:solidFill>
        <a:latin typeface="Times New Roman" pitchFamily="18" charset="0"/>
        <a:ea typeface="+mn-ea"/>
        <a:cs typeface="+mn-cs"/>
      </a:defRPr>
    </a:lvl7pPr>
    <a:lvl8pPr marL="3200400" algn="l" defTabSz="914400" rtl="0" eaLnBrk="1" latinLnBrk="0" hangingPunct="1">
      <a:defRPr sz="2800" b="1" kern="1200">
        <a:solidFill>
          <a:schemeClr val="tx1"/>
        </a:solidFill>
        <a:latin typeface="Times New Roman" pitchFamily="18" charset="0"/>
        <a:ea typeface="+mn-ea"/>
        <a:cs typeface="+mn-cs"/>
      </a:defRPr>
    </a:lvl8pPr>
    <a:lvl9pPr marL="3657600" algn="l" defTabSz="914400" rtl="0" eaLnBrk="1" latinLnBrk="0" hangingPunct="1">
      <a:defRPr sz="2800" b="1"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15" autoAdjust="0"/>
    <p:restoredTop sz="77167" autoAdjust="0"/>
  </p:normalViewPr>
  <p:slideViewPr>
    <p:cSldViewPr>
      <p:cViewPr varScale="1">
        <p:scale>
          <a:sx n="83" d="100"/>
          <a:sy n="83" d="100"/>
        </p:scale>
        <p:origin x="-76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0693" cy="460849"/>
          </a:xfrm>
          <a:prstGeom prst="rect">
            <a:avLst/>
          </a:prstGeom>
        </p:spPr>
        <p:txBody>
          <a:bodyPr vert="horz" lIns="90471" tIns="45235" rIns="90471" bIns="45235" rtlCol="0"/>
          <a:lstStyle>
            <a:lvl1pPr algn="l">
              <a:defRPr sz="1200"/>
            </a:lvl1pPr>
          </a:lstStyle>
          <a:p>
            <a:endParaRPr lang="en-US"/>
          </a:p>
        </p:txBody>
      </p:sp>
      <p:sp>
        <p:nvSpPr>
          <p:cNvPr id="3" name="Date Placeholder 2"/>
          <p:cNvSpPr>
            <a:spLocks noGrp="1"/>
          </p:cNvSpPr>
          <p:nvPr>
            <p:ph type="dt" sz="quarter" idx="1"/>
          </p:nvPr>
        </p:nvSpPr>
        <p:spPr>
          <a:xfrm>
            <a:off x="3922380" y="0"/>
            <a:ext cx="3000693" cy="460849"/>
          </a:xfrm>
          <a:prstGeom prst="rect">
            <a:avLst/>
          </a:prstGeom>
        </p:spPr>
        <p:txBody>
          <a:bodyPr vert="horz" lIns="90471" tIns="45235" rIns="90471" bIns="45235" rtlCol="0"/>
          <a:lstStyle>
            <a:lvl1pPr algn="r">
              <a:defRPr sz="1200"/>
            </a:lvl1pPr>
          </a:lstStyle>
          <a:p>
            <a:fld id="{B6EF1F50-5A08-4647-BACD-CA6D960EA401}" type="datetimeFigureOut">
              <a:rPr lang="en-US" smtClean="0"/>
              <a:pPr/>
              <a:t>6/13/2014</a:t>
            </a:fld>
            <a:endParaRPr lang="en-US"/>
          </a:p>
        </p:txBody>
      </p:sp>
      <p:sp>
        <p:nvSpPr>
          <p:cNvPr id="4" name="Footer Placeholder 3"/>
          <p:cNvSpPr>
            <a:spLocks noGrp="1"/>
          </p:cNvSpPr>
          <p:nvPr>
            <p:ph type="ftr" sz="quarter" idx="2"/>
          </p:nvPr>
        </p:nvSpPr>
        <p:spPr>
          <a:xfrm>
            <a:off x="0" y="8748254"/>
            <a:ext cx="3000693" cy="460849"/>
          </a:xfrm>
          <a:prstGeom prst="rect">
            <a:avLst/>
          </a:prstGeom>
        </p:spPr>
        <p:txBody>
          <a:bodyPr vert="horz" lIns="90471" tIns="45235" rIns="90471" bIns="45235" rtlCol="0" anchor="b"/>
          <a:lstStyle>
            <a:lvl1pPr algn="l">
              <a:defRPr sz="1200"/>
            </a:lvl1pPr>
          </a:lstStyle>
          <a:p>
            <a:endParaRPr lang="en-US"/>
          </a:p>
        </p:txBody>
      </p:sp>
      <p:sp>
        <p:nvSpPr>
          <p:cNvPr id="5" name="Slide Number Placeholder 4"/>
          <p:cNvSpPr>
            <a:spLocks noGrp="1"/>
          </p:cNvSpPr>
          <p:nvPr>
            <p:ph type="sldNum" sz="quarter" idx="3"/>
          </p:nvPr>
        </p:nvSpPr>
        <p:spPr>
          <a:xfrm>
            <a:off x="3922380" y="8748254"/>
            <a:ext cx="3000693" cy="460849"/>
          </a:xfrm>
          <a:prstGeom prst="rect">
            <a:avLst/>
          </a:prstGeom>
        </p:spPr>
        <p:txBody>
          <a:bodyPr vert="horz" lIns="90471" tIns="45235" rIns="90471" bIns="45235" rtlCol="0" anchor="b"/>
          <a:lstStyle>
            <a:lvl1pPr algn="r">
              <a:defRPr sz="1200"/>
            </a:lvl1pPr>
          </a:lstStyle>
          <a:p>
            <a:fld id="{375279FB-0ED7-42E0-9E41-F32D07F433E5}" type="slidenum">
              <a:rPr lang="en-US" smtClean="0"/>
              <a:pPr/>
              <a:t>‹#›</a:t>
            </a:fld>
            <a:endParaRPr lang="en-US"/>
          </a:p>
        </p:txBody>
      </p:sp>
    </p:spTree>
    <p:extLst>
      <p:ext uri="{BB962C8B-B14F-4D97-AF65-F5344CB8AC3E}">
        <p14:creationId xmlns:p14="http://schemas.microsoft.com/office/powerpoint/2010/main" val="20441827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3000693" cy="459275"/>
          </a:xfrm>
          <a:prstGeom prst="rect">
            <a:avLst/>
          </a:prstGeom>
          <a:noFill/>
          <a:ln w="9525">
            <a:noFill/>
            <a:miter lim="800000"/>
            <a:headEnd/>
            <a:tailEnd/>
          </a:ln>
          <a:effectLst/>
        </p:spPr>
        <p:txBody>
          <a:bodyPr vert="horz" wrap="square" lIns="91324" tIns="45662" rIns="91324" bIns="45662" numCol="1" anchor="t" anchorCtr="0" compatLnSpc="1">
            <a:prstTxWarp prst="textNoShape">
              <a:avLst/>
            </a:prstTxWarp>
          </a:bodyPr>
          <a:lstStyle>
            <a:lvl1pPr defTabSz="913400">
              <a:defRPr sz="1200" b="0"/>
            </a:lvl1pPr>
          </a:lstStyle>
          <a:p>
            <a:pPr>
              <a:defRPr/>
            </a:pPr>
            <a:endParaRPr lang="en-US"/>
          </a:p>
        </p:txBody>
      </p:sp>
      <p:sp>
        <p:nvSpPr>
          <p:cNvPr id="29699" name="Rectangle 3"/>
          <p:cNvSpPr>
            <a:spLocks noGrp="1" noChangeArrowheads="1"/>
          </p:cNvSpPr>
          <p:nvPr>
            <p:ph type="dt" idx="1"/>
          </p:nvPr>
        </p:nvSpPr>
        <p:spPr bwMode="auto">
          <a:xfrm>
            <a:off x="3922380" y="0"/>
            <a:ext cx="3000693" cy="459275"/>
          </a:xfrm>
          <a:prstGeom prst="rect">
            <a:avLst/>
          </a:prstGeom>
          <a:noFill/>
          <a:ln w="9525">
            <a:noFill/>
            <a:miter lim="800000"/>
            <a:headEnd/>
            <a:tailEnd/>
          </a:ln>
          <a:effectLst/>
        </p:spPr>
        <p:txBody>
          <a:bodyPr vert="horz" wrap="square" lIns="91324" tIns="45662" rIns="91324" bIns="45662" numCol="1" anchor="t" anchorCtr="0" compatLnSpc="1">
            <a:prstTxWarp prst="textNoShape">
              <a:avLst/>
            </a:prstTxWarp>
          </a:bodyPr>
          <a:lstStyle>
            <a:lvl1pPr algn="r" defTabSz="913400">
              <a:defRPr sz="1200" b="0"/>
            </a:lvl1pPr>
          </a:lstStyle>
          <a:p>
            <a:pPr>
              <a:defRPr/>
            </a:pPr>
            <a:endParaRPr lang="en-US"/>
          </a:p>
        </p:txBody>
      </p:sp>
      <p:sp>
        <p:nvSpPr>
          <p:cNvPr id="115716" name="Rectangle 4"/>
          <p:cNvSpPr>
            <a:spLocks noGrp="1" noRot="1" noChangeAspect="1" noChangeArrowheads="1" noTextEdit="1"/>
          </p:cNvSpPr>
          <p:nvPr>
            <p:ph type="sldImg" idx="2"/>
          </p:nvPr>
        </p:nvSpPr>
        <p:spPr bwMode="auto">
          <a:xfrm>
            <a:off x="1160463" y="692150"/>
            <a:ext cx="4605337" cy="3454400"/>
          </a:xfrm>
          <a:prstGeom prst="rect">
            <a:avLst/>
          </a:prstGeom>
          <a:noFill/>
          <a:ln w="9525">
            <a:solidFill>
              <a:srgbClr val="000000"/>
            </a:solidFill>
            <a:miter lim="800000"/>
            <a:headEnd/>
            <a:tailEnd/>
          </a:ln>
        </p:spPr>
      </p:sp>
      <p:sp>
        <p:nvSpPr>
          <p:cNvPr id="29701" name="Rectangle 5"/>
          <p:cNvSpPr>
            <a:spLocks noGrp="1" noChangeArrowheads="1"/>
          </p:cNvSpPr>
          <p:nvPr>
            <p:ph type="body" sz="quarter" idx="3"/>
          </p:nvPr>
        </p:nvSpPr>
        <p:spPr bwMode="auto">
          <a:xfrm>
            <a:off x="692468" y="4375701"/>
            <a:ext cx="5539740" cy="4142916"/>
          </a:xfrm>
          <a:prstGeom prst="rect">
            <a:avLst/>
          </a:prstGeom>
          <a:noFill/>
          <a:ln w="9525">
            <a:noFill/>
            <a:miter lim="800000"/>
            <a:headEnd/>
            <a:tailEnd/>
          </a:ln>
          <a:effectLst/>
        </p:spPr>
        <p:txBody>
          <a:bodyPr vert="horz" wrap="square" lIns="91324" tIns="45662" rIns="91324" bIns="4566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9702" name="Rectangle 6"/>
          <p:cNvSpPr>
            <a:spLocks noGrp="1" noChangeArrowheads="1"/>
          </p:cNvSpPr>
          <p:nvPr>
            <p:ph type="ftr" sz="quarter" idx="4"/>
          </p:nvPr>
        </p:nvSpPr>
        <p:spPr bwMode="auto">
          <a:xfrm>
            <a:off x="0" y="8749827"/>
            <a:ext cx="3000693" cy="459275"/>
          </a:xfrm>
          <a:prstGeom prst="rect">
            <a:avLst/>
          </a:prstGeom>
          <a:noFill/>
          <a:ln w="9525">
            <a:noFill/>
            <a:miter lim="800000"/>
            <a:headEnd/>
            <a:tailEnd/>
          </a:ln>
          <a:effectLst/>
        </p:spPr>
        <p:txBody>
          <a:bodyPr vert="horz" wrap="square" lIns="91324" tIns="45662" rIns="91324" bIns="45662" numCol="1" anchor="b" anchorCtr="0" compatLnSpc="1">
            <a:prstTxWarp prst="textNoShape">
              <a:avLst/>
            </a:prstTxWarp>
          </a:bodyPr>
          <a:lstStyle>
            <a:lvl1pPr defTabSz="913400">
              <a:defRPr sz="1200" b="0"/>
            </a:lvl1pPr>
          </a:lstStyle>
          <a:p>
            <a:pPr>
              <a:defRPr/>
            </a:pPr>
            <a:endParaRPr lang="en-US"/>
          </a:p>
        </p:txBody>
      </p:sp>
      <p:sp>
        <p:nvSpPr>
          <p:cNvPr id="29703" name="Rectangle 7"/>
          <p:cNvSpPr>
            <a:spLocks noGrp="1" noChangeArrowheads="1"/>
          </p:cNvSpPr>
          <p:nvPr>
            <p:ph type="sldNum" sz="quarter" idx="5"/>
          </p:nvPr>
        </p:nvSpPr>
        <p:spPr bwMode="auto">
          <a:xfrm>
            <a:off x="3922380" y="8749827"/>
            <a:ext cx="3000693" cy="459275"/>
          </a:xfrm>
          <a:prstGeom prst="rect">
            <a:avLst/>
          </a:prstGeom>
          <a:noFill/>
          <a:ln w="9525">
            <a:noFill/>
            <a:miter lim="800000"/>
            <a:headEnd/>
            <a:tailEnd/>
          </a:ln>
          <a:effectLst/>
        </p:spPr>
        <p:txBody>
          <a:bodyPr vert="horz" wrap="square" lIns="91324" tIns="45662" rIns="91324" bIns="45662" numCol="1" anchor="b" anchorCtr="0" compatLnSpc="1">
            <a:prstTxWarp prst="textNoShape">
              <a:avLst/>
            </a:prstTxWarp>
          </a:bodyPr>
          <a:lstStyle>
            <a:lvl1pPr algn="r" defTabSz="913400">
              <a:defRPr sz="1200" b="0"/>
            </a:lvl1pPr>
          </a:lstStyle>
          <a:p>
            <a:pPr>
              <a:defRPr/>
            </a:pPr>
            <a:fld id="{01B3AB38-1374-4C03-BD80-04BB447D8878}" type="slidenum">
              <a:rPr lang="en-US"/>
              <a:pPr>
                <a:defRPr/>
              </a:pPr>
              <a:t>‹#›</a:t>
            </a:fld>
            <a:endParaRPr lang="en-US"/>
          </a:p>
        </p:txBody>
      </p:sp>
    </p:spTree>
    <p:extLst>
      <p:ext uri="{BB962C8B-B14F-4D97-AF65-F5344CB8AC3E}">
        <p14:creationId xmlns:p14="http://schemas.microsoft.com/office/powerpoint/2010/main" val="14038859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p:spPr>
        <p:txBody>
          <a:bodyPr/>
          <a:lstStyle/>
          <a:p>
            <a:endParaRPr lang="en-US" dirty="0" smtClean="0"/>
          </a:p>
        </p:txBody>
      </p:sp>
      <p:sp>
        <p:nvSpPr>
          <p:cNvPr id="129028" name="Slide Number Placeholder 3"/>
          <p:cNvSpPr>
            <a:spLocks noGrp="1"/>
          </p:cNvSpPr>
          <p:nvPr>
            <p:ph type="sldNum" sz="quarter" idx="5"/>
          </p:nvPr>
        </p:nvSpPr>
        <p:spPr>
          <a:noFill/>
        </p:spPr>
        <p:txBody>
          <a:bodyPr/>
          <a:lstStyle/>
          <a:p>
            <a:pPr defTabSz="912561"/>
            <a:fld id="{6BBE79D1-2BDD-4DA1-B9AB-26E2A8B52540}" type="slidenum">
              <a:rPr lang="en-US" smtClean="0"/>
              <a:pPr defTabSz="912561"/>
              <a:t>1</a:t>
            </a:fld>
            <a:endParaRPr lang="en-US" smtClean="0"/>
          </a:p>
        </p:txBody>
      </p:sp>
    </p:spTree>
    <p:extLst>
      <p:ext uri="{BB962C8B-B14F-4D97-AF65-F5344CB8AC3E}">
        <p14:creationId xmlns:p14="http://schemas.microsoft.com/office/powerpoint/2010/main" val="3374431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1B3AB38-1374-4C03-BD80-04BB447D8878}" type="slidenum">
              <a:rPr lang="en-US" smtClean="0"/>
              <a:pPr>
                <a:defRPr/>
              </a:pPr>
              <a:t>2</a:t>
            </a:fld>
            <a:endParaRPr lang="en-US"/>
          </a:p>
        </p:txBody>
      </p:sp>
    </p:spTree>
    <p:extLst>
      <p:ext uri="{BB962C8B-B14F-4D97-AF65-F5344CB8AC3E}">
        <p14:creationId xmlns:p14="http://schemas.microsoft.com/office/powerpoint/2010/main" val="1653837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r>
              <a:rPr lang="en-US" smtClean="0"/>
              <a:t>Chapter 496 of the Laws of 2009, “Leandra’s Law”, accomplished two goals: first to increase the penalty for driving drunk with children in the vehicle, and the second to increase the imposition of the ignition interlock device. </a:t>
            </a:r>
          </a:p>
        </p:txBody>
      </p:sp>
      <p:sp>
        <p:nvSpPr>
          <p:cNvPr id="130052" name="Slide Number Placeholder 3"/>
          <p:cNvSpPr>
            <a:spLocks noGrp="1"/>
          </p:cNvSpPr>
          <p:nvPr>
            <p:ph type="sldNum" sz="quarter" idx="5"/>
          </p:nvPr>
        </p:nvSpPr>
        <p:spPr>
          <a:noFill/>
        </p:spPr>
        <p:txBody>
          <a:bodyPr/>
          <a:lstStyle/>
          <a:p>
            <a:pPr defTabSz="912561"/>
            <a:fld id="{0CE9924C-75A3-4454-BBB0-C08CE08E65F9}" type="slidenum">
              <a:rPr lang="en-US" smtClean="0"/>
              <a:pPr defTabSz="912561"/>
              <a:t>3</a:t>
            </a:fld>
            <a:endParaRPr lang="en-US" smtClean="0"/>
          </a:p>
        </p:txBody>
      </p:sp>
    </p:spTree>
    <p:extLst>
      <p:ext uri="{BB962C8B-B14F-4D97-AF65-F5344CB8AC3E}">
        <p14:creationId xmlns:p14="http://schemas.microsoft.com/office/powerpoint/2010/main" val="2584396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DAA045-7555-4A5C-88B5-27E51BEDDEE6}" type="slidenum">
              <a:rPr lang="en-US" altLang="en-US"/>
              <a:pPr>
                <a:spcBef>
                  <a:spcPct val="0"/>
                </a:spcBef>
              </a:pPr>
              <a:t>10</a:t>
            </a:fld>
            <a:endParaRPr lang="en-US" altLang="en-US"/>
          </a:p>
        </p:txBody>
      </p:sp>
    </p:spTree>
    <p:extLst>
      <p:ext uri="{BB962C8B-B14F-4D97-AF65-F5344CB8AC3E}">
        <p14:creationId xmlns:p14="http://schemas.microsoft.com/office/powerpoint/2010/main" val="3451146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p:spPr>
        <p:txBody>
          <a:bodyPr/>
          <a:lstStyle/>
          <a:p>
            <a:r>
              <a:rPr lang="en-US" smtClean="0"/>
              <a:t>There are many things to consider in developing an effective interlock program.  Maintaining accountability is paramount.  We also must be mindful of the impact this accountability has on the localities tasked with monitoring…</a:t>
            </a:r>
          </a:p>
        </p:txBody>
      </p:sp>
      <p:sp>
        <p:nvSpPr>
          <p:cNvPr id="135172" name="Slide Number Placeholder 3"/>
          <p:cNvSpPr>
            <a:spLocks noGrp="1"/>
          </p:cNvSpPr>
          <p:nvPr>
            <p:ph type="sldNum" sz="quarter" idx="5"/>
          </p:nvPr>
        </p:nvSpPr>
        <p:spPr>
          <a:noFill/>
        </p:spPr>
        <p:txBody>
          <a:bodyPr/>
          <a:lstStyle/>
          <a:p>
            <a:pPr defTabSz="912561"/>
            <a:fld id="{5A240F3D-65F4-4A3F-ACA5-FCFE35B76EF6}" type="slidenum">
              <a:rPr lang="en-US" smtClean="0"/>
              <a:pPr defTabSz="912561"/>
              <a:t>12</a:t>
            </a:fld>
            <a:endParaRPr lang="en-US" smtClean="0"/>
          </a:p>
        </p:txBody>
      </p:sp>
    </p:spTree>
    <p:extLst>
      <p:ext uri="{BB962C8B-B14F-4D97-AF65-F5344CB8AC3E}">
        <p14:creationId xmlns:p14="http://schemas.microsoft.com/office/powerpoint/2010/main" val="2954730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p:spPr>
        <p:txBody>
          <a:bodyPr/>
          <a:lstStyle/>
          <a:p>
            <a:r>
              <a:rPr lang="en-US" dirty="0" smtClean="0"/>
              <a:t>COPA-Council of Probation Administrators</a:t>
            </a:r>
          </a:p>
        </p:txBody>
      </p:sp>
      <p:sp>
        <p:nvSpPr>
          <p:cNvPr id="133124" name="Slide Number Placeholder 3"/>
          <p:cNvSpPr>
            <a:spLocks noGrp="1"/>
          </p:cNvSpPr>
          <p:nvPr>
            <p:ph type="sldNum" sz="quarter" idx="5"/>
          </p:nvPr>
        </p:nvSpPr>
        <p:spPr>
          <a:noFill/>
        </p:spPr>
        <p:txBody>
          <a:bodyPr/>
          <a:lstStyle/>
          <a:p>
            <a:pPr defTabSz="912561"/>
            <a:fld id="{7BB5EB55-BB0B-4F9C-94DF-5349573EB945}" type="slidenum">
              <a:rPr lang="en-US" smtClean="0"/>
              <a:pPr defTabSz="912561"/>
              <a:t>13</a:t>
            </a:fld>
            <a:endParaRPr lang="en-US" smtClean="0"/>
          </a:p>
        </p:txBody>
      </p:sp>
    </p:spTree>
    <p:extLst>
      <p:ext uri="{BB962C8B-B14F-4D97-AF65-F5344CB8AC3E}">
        <p14:creationId xmlns:p14="http://schemas.microsoft.com/office/powerpoint/2010/main" val="2571328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spcBef>
                <a:spcPct val="30000"/>
              </a:spcBef>
              <a:defRPr sz="1200">
                <a:solidFill>
                  <a:schemeClr val="tx1"/>
                </a:solidFill>
                <a:latin typeface="Times New Roman" panose="02020603050405020304" pitchFamily="18" charset="0"/>
              </a:defRPr>
            </a:lvl1pPr>
            <a:lvl2pPr marL="742950" indent="-285750" defTabSz="922338" eaLnBrk="0" hangingPunct="0">
              <a:spcBef>
                <a:spcPct val="30000"/>
              </a:spcBef>
              <a:defRPr sz="1200">
                <a:solidFill>
                  <a:schemeClr val="tx1"/>
                </a:solidFill>
                <a:latin typeface="Times New Roman" panose="02020603050405020304" pitchFamily="18" charset="0"/>
              </a:defRPr>
            </a:lvl2pPr>
            <a:lvl3pPr marL="1143000" indent="-228600" defTabSz="922338" eaLnBrk="0" hangingPunct="0">
              <a:spcBef>
                <a:spcPct val="30000"/>
              </a:spcBef>
              <a:defRPr sz="1200">
                <a:solidFill>
                  <a:schemeClr val="tx1"/>
                </a:solidFill>
                <a:latin typeface="Times New Roman" panose="02020603050405020304" pitchFamily="18" charset="0"/>
              </a:defRPr>
            </a:lvl3pPr>
            <a:lvl4pPr marL="1600200" indent="-228600" defTabSz="922338" eaLnBrk="0" hangingPunct="0">
              <a:spcBef>
                <a:spcPct val="30000"/>
              </a:spcBef>
              <a:defRPr sz="1200">
                <a:solidFill>
                  <a:schemeClr val="tx1"/>
                </a:solidFill>
                <a:latin typeface="Times New Roman" panose="02020603050405020304" pitchFamily="18" charset="0"/>
              </a:defRPr>
            </a:lvl4pPr>
            <a:lvl5pPr marL="2057400" indent="-228600" defTabSz="922338" eaLnBrk="0" hangingPunct="0">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757BDD-057A-403F-B08A-7DA694C86C0C}" type="slidenum">
              <a:rPr lang="en-US" altLang="en-US"/>
              <a:pPr eaLnBrk="1" hangingPunct="1">
                <a:spcBef>
                  <a:spcPct val="0"/>
                </a:spcBef>
              </a:pPr>
              <a:t>22</a:t>
            </a:fld>
            <a:endParaRPr lang="en-US" altLang="en-US"/>
          </a:p>
        </p:txBody>
      </p:sp>
    </p:spTree>
    <p:extLst>
      <p:ext uri="{BB962C8B-B14F-4D97-AF65-F5344CB8AC3E}">
        <p14:creationId xmlns:p14="http://schemas.microsoft.com/office/powerpoint/2010/main" val="2057181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3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235" eaLnBrk="0" hangingPunct="0">
              <a:spcBef>
                <a:spcPct val="30000"/>
              </a:spcBef>
              <a:defRPr sz="1200">
                <a:solidFill>
                  <a:schemeClr val="tx1"/>
                </a:solidFill>
                <a:latin typeface="Times New Roman" pitchFamily="18" charset="0"/>
              </a:defRPr>
            </a:lvl1pPr>
            <a:lvl2pPr marL="742866" indent="-285718" defTabSz="922235" eaLnBrk="0" hangingPunct="0">
              <a:spcBef>
                <a:spcPct val="30000"/>
              </a:spcBef>
              <a:defRPr sz="1200">
                <a:solidFill>
                  <a:schemeClr val="tx1"/>
                </a:solidFill>
                <a:latin typeface="Times New Roman" pitchFamily="18" charset="0"/>
              </a:defRPr>
            </a:lvl2pPr>
            <a:lvl3pPr marL="1142872" indent="-228574" defTabSz="922235" eaLnBrk="0" hangingPunct="0">
              <a:spcBef>
                <a:spcPct val="30000"/>
              </a:spcBef>
              <a:defRPr sz="1200">
                <a:solidFill>
                  <a:schemeClr val="tx1"/>
                </a:solidFill>
                <a:latin typeface="Times New Roman" pitchFamily="18" charset="0"/>
              </a:defRPr>
            </a:lvl3pPr>
            <a:lvl4pPr marL="1600020" indent="-228574" defTabSz="922235" eaLnBrk="0" hangingPunct="0">
              <a:spcBef>
                <a:spcPct val="30000"/>
              </a:spcBef>
              <a:defRPr sz="1200">
                <a:solidFill>
                  <a:schemeClr val="tx1"/>
                </a:solidFill>
                <a:latin typeface="Times New Roman" pitchFamily="18" charset="0"/>
              </a:defRPr>
            </a:lvl4pPr>
            <a:lvl5pPr marL="2057168" indent="-228574" defTabSz="922235" eaLnBrk="0" hangingPunct="0">
              <a:spcBef>
                <a:spcPct val="30000"/>
              </a:spcBef>
              <a:defRPr sz="1200">
                <a:solidFill>
                  <a:schemeClr val="tx1"/>
                </a:solidFill>
                <a:latin typeface="Times New Roman" pitchFamily="18" charset="0"/>
              </a:defRPr>
            </a:lvl5pPr>
            <a:lvl6pPr marL="2514318" indent="-228574" defTabSz="922235" eaLnBrk="0" fontAlgn="base" hangingPunct="0">
              <a:spcBef>
                <a:spcPct val="30000"/>
              </a:spcBef>
              <a:spcAft>
                <a:spcPct val="0"/>
              </a:spcAft>
              <a:defRPr sz="1200">
                <a:solidFill>
                  <a:schemeClr val="tx1"/>
                </a:solidFill>
                <a:latin typeface="Times New Roman" pitchFamily="18" charset="0"/>
              </a:defRPr>
            </a:lvl6pPr>
            <a:lvl7pPr marL="2971466" indent="-228574" defTabSz="922235" eaLnBrk="0" fontAlgn="base" hangingPunct="0">
              <a:spcBef>
                <a:spcPct val="30000"/>
              </a:spcBef>
              <a:spcAft>
                <a:spcPct val="0"/>
              </a:spcAft>
              <a:defRPr sz="1200">
                <a:solidFill>
                  <a:schemeClr val="tx1"/>
                </a:solidFill>
                <a:latin typeface="Times New Roman" pitchFamily="18" charset="0"/>
              </a:defRPr>
            </a:lvl7pPr>
            <a:lvl8pPr marL="3428614" indent="-228574" defTabSz="922235" eaLnBrk="0" fontAlgn="base" hangingPunct="0">
              <a:spcBef>
                <a:spcPct val="30000"/>
              </a:spcBef>
              <a:spcAft>
                <a:spcPct val="0"/>
              </a:spcAft>
              <a:defRPr sz="1200">
                <a:solidFill>
                  <a:schemeClr val="tx1"/>
                </a:solidFill>
                <a:latin typeface="Times New Roman" pitchFamily="18" charset="0"/>
              </a:defRPr>
            </a:lvl8pPr>
            <a:lvl9pPr marL="3885764" indent="-228574" defTabSz="92223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CA5264C-8318-486D-8527-F8B66A2B825B}" type="slidenum">
              <a:rPr lang="en-US" altLang="en-US" smtClean="0"/>
              <a:pPr eaLnBrk="1" hangingPunct="1">
                <a:spcBef>
                  <a:spcPct val="0"/>
                </a:spcBef>
              </a:pPr>
              <a:t>23</a:t>
            </a:fld>
            <a:endParaRPr lang="en-US" altLang="en-US" smtClean="0"/>
          </a:p>
        </p:txBody>
      </p:sp>
    </p:spTree>
    <p:extLst>
      <p:ext uri="{BB962C8B-B14F-4D97-AF65-F5344CB8AC3E}">
        <p14:creationId xmlns:p14="http://schemas.microsoft.com/office/powerpoint/2010/main" val="2496438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235" eaLnBrk="0" hangingPunct="0">
              <a:spcBef>
                <a:spcPct val="30000"/>
              </a:spcBef>
              <a:defRPr sz="1200">
                <a:solidFill>
                  <a:schemeClr val="tx1"/>
                </a:solidFill>
                <a:latin typeface="Times New Roman" pitchFamily="18" charset="0"/>
              </a:defRPr>
            </a:lvl1pPr>
            <a:lvl2pPr marL="742866" indent="-285718" defTabSz="922235" eaLnBrk="0" hangingPunct="0">
              <a:spcBef>
                <a:spcPct val="30000"/>
              </a:spcBef>
              <a:defRPr sz="1200">
                <a:solidFill>
                  <a:schemeClr val="tx1"/>
                </a:solidFill>
                <a:latin typeface="Times New Roman" pitchFamily="18" charset="0"/>
              </a:defRPr>
            </a:lvl2pPr>
            <a:lvl3pPr marL="1142872" indent="-228574" defTabSz="922235" eaLnBrk="0" hangingPunct="0">
              <a:spcBef>
                <a:spcPct val="30000"/>
              </a:spcBef>
              <a:defRPr sz="1200">
                <a:solidFill>
                  <a:schemeClr val="tx1"/>
                </a:solidFill>
                <a:latin typeface="Times New Roman" pitchFamily="18" charset="0"/>
              </a:defRPr>
            </a:lvl3pPr>
            <a:lvl4pPr marL="1600020" indent="-228574" defTabSz="922235" eaLnBrk="0" hangingPunct="0">
              <a:spcBef>
                <a:spcPct val="30000"/>
              </a:spcBef>
              <a:defRPr sz="1200">
                <a:solidFill>
                  <a:schemeClr val="tx1"/>
                </a:solidFill>
                <a:latin typeface="Times New Roman" pitchFamily="18" charset="0"/>
              </a:defRPr>
            </a:lvl4pPr>
            <a:lvl5pPr marL="2057168" indent="-228574" defTabSz="922235" eaLnBrk="0" hangingPunct="0">
              <a:spcBef>
                <a:spcPct val="30000"/>
              </a:spcBef>
              <a:defRPr sz="1200">
                <a:solidFill>
                  <a:schemeClr val="tx1"/>
                </a:solidFill>
                <a:latin typeface="Times New Roman" pitchFamily="18" charset="0"/>
              </a:defRPr>
            </a:lvl5pPr>
            <a:lvl6pPr marL="2514318" indent="-228574" defTabSz="922235" eaLnBrk="0" fontAlgn="base" hangingPunct="0">
              <a:spcBef>
                <a:spcPct val="30000"/>
              </a:spcBef>
              <a:spcAft>
                <a:spcPct val="0"/>
              </a:spcAft>
              <a:defRPr sz="1200">
                <a:solidFill>
                  <a:schemeClr val="tx1"/>
                </a:solidFill>
                <a:latin typeface="Times New Roman" pitchFamily="18" charset="0"/>
              </a:defRPr>
            </a:lvl6pPr>
            <a:lvl7pPr marL="2971466" indent="-228574" defTabSz="922235" eaLnBrk="0" fontAlgn="base" hangingPunct="0">
              <a:spcBef>
                <a:spcPct val="30000"/>
              </a:spcBef>
              <a:spcAft>
                <a:spcPct val="0"/>
              </a:spcAft>
              <a:defRPr sz="1200">
                <a:solidFill>
                  <a:schemeClr val="tx1"/>
                </a:solidFill>
                <a:latin typeface="Times New Roman" pitchFamily="18" charset="0"/>
              </a:defRPr>
            </a:lvl7pPr>
            <a:lvl8pPr marL="3428614" indent="-228574" defTabSz="922235" eaLnBrk="0" fontAlgn="base" hangingPunct="0">
              <a:spcBef>
                <a:spcPct val="30000"/>
              </a:spcBef>
              <a:spcAft>
                <a:spcPct val="0"/>
              </a:spcAft>
              <a:defRPr sz="1200">
                <a:solidFill>
                  <a:schemeClr val="tx1"/>
                </a:solidFill>
                <a:latin typeface="Times New Roman" pitchFamily="18" charset="0"/>
              </a:defRPr>
            </a:lvl8pPr>
            <a:lvl9pPr marL="3885764" indent="-228574" defTabSz="92223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C67EB74-E636-475C-801B-90A7D207DD3D}" type="slidenum">
              <a:rPr lang="en-US" altLang="en-US" smtClean="0"/>
              <a:pPr eaLnBrk="1" hangingPunct="1">
                <a:spcBef>
                  <a:spcPct val="0"/>
                </a:spcBef>
              </a:pPr>
              <a:t>24</a:t>
            </a:fld>
            <a:endParaRPr lang="en-US" altLang="en-US" smtClean="0"/>
          </a:p>
        </p:txBody>
      </p:sp>
    </p:spTree>
    <p:extLst>
      <p:ext uri="{BB962C8B-B14F-4D97-AF65-F5344CB8AC3E}">
        <p14:creationId xmlns:p14="http://schemas.microsoft.com/office/powerpoint/2010/main" val="1809359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spcBef>
                <a:spcPct val="30000"/>
              </a:spcBef>
              <a:defRPr sz="1200">
                <a:solidFill>
                  <a:schemeClr val="tx1"/>
                </a:solidFill>
                <a:latin typeface="Times New Roman" panose="02020603050405020304" pitchFamily="18" charset="0"/>
              </a:defRPr>
            </a:lvl1pPr>
            <a:lvl2pPr marL="742950" indent="-285750" defTabSz="922338" eaLnBrk="0" hangingPunct="0">
              <a:spcBef>
                <a:spcPct val="30000"/>
              </a:spcBef>
              <a:defRPr sz="1200">
                <a:solidFill>
                  <a:schemeClr val="tx1"/>
                </a:solidFill>
                <a:latin typeface="Times New Roman" panose="02020603050405020304" pitchFamily="18" charset="0"/>
              </a:defRPr>
            </a:lvl2pPr>
            <a:lvl3pPr marL="1143000" indent="-228600" defTabSz="922338" eaLnBrk="0" hangingPunct="0">
              <a:spcBef>
                <a:spcPct val="30000"/>
              </a:spcBef>
              <a:defRPr sz="1200">
                <a:solidFill>
                  <a:schemeClr val="tx1"/>
                </a:solidFill>
                <a:latin typeface="Times New Roman" panose="02020603050405020304" pitchFamily="18" charset="0"/>
              </a:defRPr>
            </a:lvl3pPr>
            <a:lvl4pPr marL="1600200" indent="-228600" defTabSz="922338" eaLnBrk="0" hangingPunct="0">
              <a:spcBef>
                <a:spcPct val="30000"/>
              </a:spcBef>
              <a:defRPr sz="1200">
                <a:solidFill>
                  <a:schemeClr val="tx1"/>
                </a:solidFill>
                <a:latin typeface="Times New Roman" panose="02020603050405020304" pitchFamily="18" charset="0"/>
              </a:defRPr>
            </a:lvl4pPr>
            <a:lvl5pPr marL="2057400" indent="-228600" defTabSz="922338" eaLnBrk="0" hangingPunct="0">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C93E4F-D376-43A3-8144-6E3C2ADA98CF}" type="slidenum">
              <a:rPr lang="en-US" altLang="en-US"/>
              <a:pPr eaLnBrk="1" hangingPunct="1">
                <a:spcBef>
                  <a:spcPct val="0"/>
                </a:spcBef>
              </a:pPr>
              <a:t>28</a:t>
            </a:fld>
            <a:endParaRPr lang="en-US" altLang="en-US"/>
          </a:p>
        </p:txBody>
      </p:sp>
    </p:spTree>
    <p:extLst>
      <p:ext uri="{BB962C8B-B14F-4D97-AF65-F5344CB8AC3E}">
        <p14:creationId xmlns:p14="http://schemas.microsoft.com/office/powerpoint/2010/main" val="2745648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210361-A887-4EB7-B941-39C7473F190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5237BB-DEFC-47B3-8303-1A2C847D591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443347-763E-4EA1-8FD6-CE8729D0C1C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DAE37BD-9163-4360-A216-C6E0B2984D8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77620F8-DF06-406E-8327-6EAE1327B25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460C1D8-B8D8-4F9F-B24A-2C8F4A93CF0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58721F4-7094-49CD-AD53-F9662620CF3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ED7D2BE-15C4-44D6-9E0A-1D8857A8199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3B5AFE-C9AE-4177-9E0E-4F3525FDB85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43200D-8E0A-437E-964F-5CE406E12E5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DC7C7D1-A5FC-42CA-A518-B34331C3555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495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717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24300"/>
            <a:ext cx="4038600" cy="21717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8400"/>
            <a:ext cx="2133600" cy="457200"/>
          </a:xfrm>
          <a:prstGeom prst="rect">
            <a:avLst/>
          </a:prstGeom>
        </p:spPr>
        <p:txBody>
          <a:bodyPr/>
          <a:lstStyle>
            <a:lvl1pPr>
              <a:defRPr>
                <a:latin typeface="Arial" charset="0"/>
                <a:cs typeface="+mn-cs"/>
              </a:defRPr>
            </a:lvl1pPr>
          </a:lstStyle>
          <a:p>
            <a:pPr>
              <a:defRPr/>
            </a:pPr>
            <a:endParaRPr lang="en-US"/>
          </a:p>
        </p:txBody>
      </p:sp>
      <p:sp>
        <p:nvSpPr>
          <p:cNvPr id="7" name="Footer Placeholder 6"/>
          <p:cNvSpPr>
            <a:spLocks noGrp="1"/>
          </p:cNvSpPr>
          <p:nvPr>
            <p:ph type="ftr" sz="quarter" idx="11"/>
          </p:nvPr>
        </p:nvSpPr>
        <p:spPr>
          <a:xfrm>
            <a:off x="3124200" y="6248400"/>
            <a:ext cx="2895600" cy="457200"/>
          </a:xfrm>
          <a:prstGeom prst="rect">
            <a:avLst/>
          </a:prstGeom>
        </p:spPr>
        <p:txBody>
          <a:bodyPr/>
          <a:lstStyle>
            <a:lvl1pPr>
              <a:defRPr>
                <a:latin typeface="Arial" charset="0"/>
                <a:cs typeface="+mn-cs"/>
              </a:defRPr>
            </a:lvl1pPr>
          </a:lstStyle>
          <a:p>
            <a:pPr>
              <a:defRPr/>
            </a:pPr>
            <a:endParaRPr lang="en-US"/>
          </a:p>
        </p:txBody>
      </p:sp>
      <p:sp>
        <p:nvSpPr>
          <p:cNvPr id="8" name="Slide Number Placeholder 7"/>
          <p:cNvSpPr>
            <a:spLocks noGrp="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atin typeface="Arial" panose="020B0604020202020204" pitchFamily="34" charset="0"/>
                <a:cs typeface="+mn-cs"/>
              </a:defRPr>
            </a:lvl1pPr>
          </a:lstStyle>
          <a:p>
            <a:pPr>
              <a:defRPr/>
            </a:pPr>
            <a:fld id="{71546026-17CD-4F8C-9EAB-1F63D6869F8F}" type="slidenum">
              <a:rPr lang="en-US"/>
              <a:pPr>
                <a:defRPr/>
              </a:pPr>
              <a:t>‹#›</a:t>
            </a:fld>
            <a:endParaRPr lang="en-US"/>
          </a:p>
        </p:txBody>
      </p:sp>
    </p:spTree>
    <p:extLst>
      <p:ext uri="{BB962C8B-B14F-4D97-AF65-F5344CB8AC3E}">
        <p14:creationId xmlns:p14="http://schemas.microsoft.com/office/powerpoint/2010/main" val="1490375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232A8326-B418-444E-8E8C-0B81AE01115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emf"/><Relationship Id="rId4" Type="http://schemas.openxmlformats.org/officeDocument/2006/relationships/oleObject" Target="../embeddings/Microsoft_Excel_97-2003_Worksheet1.xls"/></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ejusticeny.ny.gov/" TargetMode="External"/><Relationship Id="rId2" Type="http://schemas.openxmlformats.org/officeDocument/2006/relationships/hyperlink" Target="https://transact.dmv.ny.gov/lenxforms/prereg_cust/preg_main.cf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mailto:Shaina.Kern@dcjs.ny.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body" idx="4294967295"/>
          </p:nvPr>
        </p:nvSpPr>
        <p:spPr>
          <a:xfrm>
            <a:off x="2362200" y="2133600"/>
            <a:ext cx="6477000" cy="4724400"/>
          </a:xfrm>
        </p:spPr>
        <p:txBody>
          <a:bodyPr/>
          <a:lstStyle/>
          <a:p>
            <a:pPr algn="ctr" eaLnBrk="1" hangingPunct="1">
              <a:lnSpc>
                <a:spcPct val="90000"/>
              </a:lnSpc>
              <a:buFontTx/>
              <a:buNone/>
            </a:pPr>
            <a:r>
              <a:rPr lang="en-US" sz="2400" b="1" dirty="0" smtClean="0"/>
              <a:t>Ignition Interlock:</a:t>
            </a:r>
          </a:p>
          <a:p>
            <a:pPr algn="ctr" eaLnBrk="1" hangingPunct="1">
              <a:lnSpc>
                <a:spcPct val="90000"/>
              </a:lnSpc>
              <a:buFontTx/>
              <a:buNone/>
            </a:pPr>
            <a:r>
              <a:rPr lang="en-US" sz="2400" b="1" dirty="0" smtClean="0"/>
              <a:t>“Leandra’s Law” in New York State  </a:t>
            </a:r>
            <a:endParaRPr lang="en-US" sz="2000" b="1" dirty="0" smtClean="0"/>
          </a:p>
          <a:p>
            <a:pPr algn="ctr" eaLnBrk="1" hangingPunct="1">
              <a:lnSpc>
                <a:spcPct val="90000"/>
              </a:lnSpc>
              <a:buFontTx/>
              <a:buNone/>
            </a:pPr>
            <a:endParaRPr lang="en-US" sz="1800" b="1" dirty="0" smtClean="0"/>
          </a:p>
          <a:p>
            <a:pPr algn="ctr" eaLnBrk="1" hangingPunct="1">
              <a:lnSpc>
                <a:spcPct val="90000"/>
              </a:lnSpc>
              <a:buFontTx/>
              <a:buNone/>
            </a:pPr>
            <a:r>
              <a:rPr lang="en-US" sz="2800" b="1" dirty="0" smtClean="0"/>
              <a:t>STOP-DWI Association </a:t>
            </a:r>
          </a:p>
          <a:p>
            <a:pPr algn="ctr" eaLnBrk="1" hangingPunct="1">
              <a:lnSpc>
                <a:spcPct val="90000"/>
              </a:lnSpc>
              <a:buFontTx/>
              <a:buNone/>
            </a:pPr>
            <a:r>
              <a:rPr lang="en-US" sz="2800" b="1" dirty="0" smtClean="0"/>
              <a:t>Mid Year Meeting</a:t>
            </a:r>
          </a:p>
          <a:p>
            <a:pPr algn="ctr" eaLnBrk="1" hangingPunct="1">
              <a:lnSpc>
                <a:spcPct val="90000"/>
              </a:lnSpc>
              <a:buFontTx/>
              <a:buNone/>
            </a:pPr>
            <a:r>
              <a:rPr lang="en-US" sz="2800" b="1" dirty="0" smtClean="0"/>
              <a:t>May 28, 2014</a:t>
            </a:r>
            <a:endParaRPr lang="en-US" sz="2800" b="1" dirty="0"/>
          </a:p>
          <a:p>
            <a:pPr algn="ctr" eaLnBrk="1" hangingPunct="1">
              <a:lnSpc>
                <a:spcPct val="90000"/>
              </a:lnSpc>
              <a:buFontTx/>
              <a:buNone/>
            </a:pPr>
            <a:endParaRPr lang="en-US" sz="1800" b="1" dirty="0" smtClean="0"/>
          </a:p>
          <a:p>
            <a:pPr eaLnBrk="1" hangingPunct="1">
              <a:lnSpc>
                <a:spcPct val="90000"/>
              </a:lnSpc>
              <a:buFontTx/>
              <a:buNone/>
            </a:pPr>
            <a:r>
              <a:rPr lang="en-US" sz="2000" b="1" dirty="0" smtClean="0"/>
              <a:t>			</a:t>
            </a:r>
            <a:endParaRPr lang="en-US" sz="2000" b="1" dirty="0"/>
          </a:p>
          <a:p>
            <a:pPr eaLnBrk="1" hangingPunct="1">
              <a:lnSpc>
                <a:spcPct val="90000"/>
              </a:lnSpc>
              <a:buFontTx/>
              <a:buNone/>
            </a:pPr>
            <a:endParaRPr lang="en-US" sz="2000" b="1" dirty="0" smtClean="0"/>
          </a:p>
          <a:p>
            <a:pPr algn="ctr" eaLnBrk="1" hangingPunct="1">
              <a:lnSpc>
                <a:spcPct val="90000"/>
              </a:lnSpc>
              <a:buFontTx/>
              <a:buNone/>
            </a:pPr>
            <a:r>
              <a:rPr lang="en-US" sz="1800" b="1" dirty="0" smtClean="0"/>
              <a:t>Shaina D. Kern</a:t>
            </a:r>
          </a:p>
          <a:p>
            <a:pPr eaLnBrk="1" hangingPunct="1">
              <a:lnSpc>
                <a:spcPct val="90000"/>
              </a:lnSpc>
              <a:buFontTx/>
              <a:buNone/>
            </a:pPr>
            <a:r>
              <a:rPr lang="en-US" sz="1800" b="1" dirty="0" smtClean="0"/>
              <a:t>		Community Corrections Representative II</a:t>
            </a:r>
          </a:p>
          <a:p>
            <a:pPr eaLnBrk="1" hangingPunct="1">
              <a:lnSpc>
                <a:spcPct val="90000"/>
              </a:lnSpc>
              <a:buFontTx/>
              <a:buNone/>
            </a:pPr>
            <a:r>
              <a:rPr lang="en-US" sz="1800" b="1" dirty="0" smtClean="0"/>
              <a:t>                NYS Division of Criminal Justice Services </a:t>
            </a:r>
          </a:p>
          <a:p>
            <a:pPr eaLnBrk="1" hangingPunct="1">
              <a:lnSpc>
                <a:spcPct val="90000"/>
              </a:lnSpc>
              <a:buFontTx/>
              <a:buNone/>
            </a:pPr>
            <a:r>
              <a:rPr lang="en-US" sz="1800" b="1" dirty="0" smtClean="0"/>
              <a:t>            Office of Probation and Correctional Alternatives</a:t>
            </a:r>
          </a:p>
          <a:p>
            <a:pPr eaLnBrk="1" hangingPunct="1">
              <a:lnSpc>
                <a:spcPct val="90000"/>
              </a:lnSpc>
              <a:buFontTx/>
              <a:buNone/>
            </a:pPr>
            <a:r>
              <a:rPr lang="en-US" sz="1800" dirty="0" smtClean="0"/>
              <a:t>			 </a:t>
            </a:r>
          </a:p>
          <a:p>
            <a:pPr algn="ctr" eaLnBrk="1" hangingPunct="1">
              <a:lnSpc>
                <a:spcPct val="90000"/>
              </a:lnSpc>
              <a:buFontTx/>
              <a:buNone/>
            </a:pPr>
            <a:r>
              <a:rPr lang="en-US" sz="1600" dirty="0" smtClean="0"/>
              <a:t>			 </a:t>
            </a:r>
          </a:p>
          <a:p>
            <a:pPr eaLnBrk="1" hangingPunct="1">
              <a:lnSpc>
                <a:spcPct val="90000"/>
              </a:lnSpc>
              <a:buFontTx/>
              <a:buNone/>
            </a:pPr>
            <a:r>
              <a:rPr lang="en-US" sz="2000" b="1" dirty="0" smtClean="0"/>
              <a:t>			</a:t>
            </a:r>
            <a:endParaRPr lang="en-US" sz="1400" b="1" dirty="0" smtClean="0"/>
          </a:p>
        </p:txBody>
      </p:sp>
      <p:sp>
        <p:nvSpPr>
          <p:cNvPr id="79875" name="Rectangle 5"/>
          <p:cNvSpPr>
            <a:spLocks noChangeArrowheads="1"/>
          </p:cNvSpPr>
          <p:nvPr/>
        </p:nvSpPr>
        <p:spPr bwMode="auto">
          <a:xfrm>
            <a:off x="1133475" y="1366838"/>
            <a:ext cx="1457325" cy="3128962"/>
          </a:xfrm>
          <a:prstGeom prst="rect">
            <a:avLst/>
          </a:prstGeom>
          <a:solidFill>
            <a:srgbClr val="000080"/>
          </a:solidFill>
          <a:ln w="9525">
            <a:solidFill>
              <a:srgbClr val="000080"/>
            </a:solidFill>
            <a:miter lim="800000"/>
            <a:headEnd/>
            <a:tailEnd/>
          </a:ln>
        </p:spPr>
        <p:txBody>
          <a:bodyPr/>
          <a:lstStyle/>
          <a:p>
            <a:endParaRPr lang="en-US"/>
          </a:p>
        </p:txBody>
      </p:sp>
      <p:sp>
        <p:nvSpPr>
          <p:cNvPr id="79876" name="Rectangle 6"/>
          <p:cNvSpPr>
            <a:spLocks noChangeArrowheads="1"/>
          </p:cNvSpPr>
          <p:nvPr/>
        </p:nvSpPr>
        <p:spPr bwMode="auto">
          <a:xfrm>
            <a:off x="762000" y="1295400"/>
            <a:ext cx="2362200" cy="990600"/>
          </a:xfrm>
          <a:prstGeom prst="rect">
            <a:avLst/>
          </a:prstGeom>
          <a:solidFill>
            <a:srgbClr val="3366CC"/>
          </a:solidFill>
          <a:ln w="9525" algn="ctr">
            <a:solidFill>
              <a:srgbClr val="3366CC"/>
            </a:solidFill>
            <a:miter lim="800000"/>
            <a:headEnd/>
            <a:tailEnd/>
          </a:ln>
        </p:spPr>
        <p:txBody>
          <a:bodyPr/>
          <a:lstStyle/>
          <a:p>
            <a:endParaRPr lang="en-US"/>
          </a:p>
        </p:txBody>
      </p:sp>
      <p:sp>
        <p:nvSpPr>
          <p:cNvPr id="79877" name="Text Box 7"/>
          <p:cNvSpPr txBox="1">
            <a:spLocks noChangeArrowheads="1"/>
          </p:cNvSpPr>
          <p:nvPr/>
        </p:nvSpPr>
        <p:spPr bwMode="auto">
          <a:xfrm>
            <a:off x="3305175" y="8704263"/>
            <a:ext cx="2620963" cy="369887"/>
          </a:xfrm>
          <a:prstGeom prst="rect">
            <a:avLst/>
          </a:prstGeom>
          <a:noFill/>
          <a:ln w="9525">
            <a:noFill/>
            <a:miter lim="800000"/>
            <a:headEnd/>
            <a:tailEnd/>
          </a:ln>
        </p:spPr>
        <p:txBody>
          <a:bodyPr wrap="none">
            <a:spAutoFit/>
          </a:bodyPr>
          <a:lstStyle/>
          <a:p>
            <a:pPr algn="ctr"/>
            <a:r>
              <a:rPr lang="en-US" sz="900" b="0">
                <a:latin typeface="Arial Black" pitchFamily="34" charset="0"/>
              </a:rPr>
              <a:t>OFFICE OF PROBATION </a:t>
            </a:r>
            <a:br>
              <a:rPr lang="en-US" sz="900" b="0">
                <a:latin typeface="Arial Black" pitchFamily="34" charset="0"/>
              </a:rPr>
            </a:br>
            <a:r>
              <a:rPr lang="en-US" sz="900" b="0">
                <a:latin typeface="Arial Black" pitchFamily="34" charset="0"/>
              </a:rPr>
              <a:t>AND CORRECTIONAL ALTERNATIVES </a:t>
            </a:r>
          </a:p>
        </p:txBody>
      </p:sp>
      <p:sp>
        <p:nvSpPr>
          <p:cNvPr id="79878" name="Rectangle 9"/>
          <p:cNvSpPr>
            <a:spLocks noChangeArrowheads="1"/>
          </p:cNvSpPr>
          <p:nvPr/>
        </p:nvSpPr>
        <p:spPr bwMode="auto">
          <a:xfrm>
            <a:off x="0" y="0"/>
            <a:ext cx="9144000" cy="1752600"/>
          </a:xfrm>
          <a:prstGeom prst="rect">
            <a:avLst/>
          </a:prstGeom>
          <a:solidFill>
            <a:srgbClr val="000080"/>
          </a:solidFill>
          <a:ln w="9525">
            <a:solidFill>
              <a:srgbClr val="000080"/>
            </a:solidFill>
            <a:miter lim="800000"/>
            <a:headEnd/>
            <a:tailEnd/>
          </a:ln>
        </p:spPr>
        <p:txBody>
          <a:bodyPr/>
          <a:lstStyle/>
          <a:p>
            <a:endParaRPr lang="en-US"/>
          </a:p>
        </p:txBody>
      </p:sp>
      <p:sp>
        <p:nvSpPr>
          <p:cNvPr id="79879" name="Rectangle 10"/>
          <p:cNvSpPr>
            <a:spLocks noChangeArrowheads="1"/>
          </p:cNvSpPr>
          <p:nvPr/>
        </p:nvSpPr>
        <p:spPr bwMode="auto">
          <a:xfrm>
            <a:off x="0" y="0"/>
            <a:ext cx="1238250" cy="6858000"/>
          </a:xfrm>
          <a:prstGeom prst="rect">
            <a:avLst/>
          </a:prstGeom>
          <a:solidFill>
            <a:srgbClr val="3366CC"/>
          </a:solidFill>
          <a:ln w="9525">
            <a:solidFill>
              <a:srgbClr val="3366CC"/>
            </a:solidFill>
            <a:miter lim="800000"/>
            <a:headEnd/>
            <a:tailEnd/>
          </a:ln>
        </p:spPr>
        <p:txBody>
          <a:bodyPr/>
          <a:lstStyle/>
          <a:p>
            <a:endParaRPr lang="en-US"/>
          </a:p>
        </p:txBody>
      </p:sp>
      <p:sp>
        <p:nvSpPr>
          <p:cNvPr id="79880" name="Line 11"/>
          <p:cNvSpPr>
            <a:spLocks noChangeShapeType="1"/>
          </p:cNvSpPr>
          <p:nvPr/>
        </p:nvSpPr>
        <p:spPr bwMode="auto">
          <a:xfrm flipH="1">
            <a:off x="762000" y="306388"/>
            <a:ext cx="14288" cy="6551612"/>
          </a:xfrm>
          <a:prstGeom prst="line">
            <a:avLst/>
          </a:prstGeom>
          <a:noFill/>
          <a:ln w="50800">
            <a:solidFill>
              <a:srgbClr val="FFFFFF"/>
            </a:solidFill>
            <a:round/>
            <a:headEnd/>
            <a:tailEnd/>
          </a:ln>
        </p:spPr>
        <p:txBody>
          <a:bodyPr/>
          <a:lstStyle/>
          <a:p>
            <a:endParaRPr lang="en-US"/>
          </a:p>
        </p:txBody>
      </p:sp>
      <p:sp>
        <p:nvSpPr>
          <p:cNvPr id="79881" name="Line 12"/>
          <p:cNvSpPr>
            <a:spLocks noChangeShapeType="1"/>
          </p:cNvSpPr>
          <p:nvPr/>
        </p:nvSpPr>
        <p:spPr bwMode="auto">
          <a:xfrm flipH="1">
            <a:off x="381000" y="1524000"/>
            <a:ext cx="6007100" cy="0"/>
          </a:xfrm>
          <a:prstGeom prst="line">
            <a:avLst/>
          </a:prstGeom>
          <a:noFill/>
          <a:ln w="25400">
            <a:solidFill>
              <a:srgbClr val="FFFFFF"/>
            </a:solidFill>
            <a:round/>
            <a:headEnd/>
            <a:tailEnd/>
          </a:ln>
        </p:spPr>
        <p:txBody>
          <a:bodyPr/>
          <a:lstStyle/>
          <a:p>
            <a:endParaRPr lang="en-US"/>
          </a:p>
        </p:txBody>
      </p:sp>
      <p:sp>
        <p:nvSpPr>
          <p:cNvPr id="79882" name="Text Box 13"/>
          <p:cNvSpPr txBox="1">
            <a:spLocks noChangeArrowheads="1"/>
          </p:cNvSpPr>
          <p:nvPr/>
        </p:nvSpPr>
        <p:spPr bwMode="auto">
          <a:xfrm>
            <a:off x="2667000" y="0"/>
            <a:ext cx="5181600" cy="1292225"/>
          </a:xfrm>
          <a:prstGeom prst="rect">
            <a:avLst/>
          </a:prstGeom>
          <a:noFill/>
          <a:ln w="9525">
            <a:noFill/>
            <a:miter lim="800000"/>
            <a:headEnd/>
            <a:tailEnd/>
          </a:ln>
        </p:spPr>
        <p:txBody>
          <a:bodyPr>
            <a:spAutoFit/>
          </a:bodyPr>
          <a:lstStyle/>
          <a:p>
            <a:r>
              <a:rPr lang="en-US" sz="6000">
                <a:solidFill>
                  <a:schemeClr val="bg1"/>
                </a:solidFill>
              </a:rPr>
              <a:t>DCJS </a:t>
            </a:r>
          </a:p>
          <a:p>
            <a:r>
              <a:rPr lang="en-US" sz="1800">
                <a:solidFill>
                  <a:schemeClr val="bg1"/>
                </a:solidFill>
              </a:rPr>
              <a:t>Office of Probation and Correctional Alternatives </a:t>
            </a:r>
            <a:endParaRPr lang="en-US" sz="6000">
              <a:solidFill>
                <a:schemeClr val="bg1"/>
              </a:solidFill>
            </a:endParaRPr>
          </a:p>
        </p:txBody>
      </p:sp>
      <p:sp>
        <p:nvSpPr>
          <p:cNvPr id="79883" name="Rectangle 1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79884" name="Rectangle 15"/>
          <p:cNvSpPr>
            <a:spLocks noChangeArrowheads="1"/>
          </p:cNvSpPr>
          <p:nvPr/>
        </p:nvSpPr>
        <p:spPr bwMode="auto">
          <a:xfrm>
            <a:off x="0" y="1781175"/>
            <a:ext cx="9144000" cy="0"/>
          </a:xfrm>
          <a:prstGeom prst="rect">
            <a:avLst/>
          </a:prstGeom>
          <a:noFill/>
          <a:ln w="9525">
            <a:noFill/>
            <a:miter lim="800000"/>
            <a:headEnd/>
            <a:tailEnd/>
          </a:ln>
        </p:spPr>
        <p:txBody>
          <a:bodyPr wrap="none" anchor="ctr">
            <a:spAutoFit/>
          </a:bodyPr>
          <a:lstStyle/>
          <a:p>
            <a:pPr eaLnBrk="0" hangingPunct="0"/>
            <a:r>
              <a:rPr lang="en-US" sz="1800">
                <a:ea typeface="Calibri" pitchFamily="34" charset="0"/>
                <a:cs typeface="Times New Roman" pitchFamily="18" charset="0"/>
              </a:rPr>
              <a:t> </a:t>
            </a:r>
            <a:r>
              <a:rPr lang="en-US" sz="1100">
                <a:ea typeface="Calibri" pitchFamily="34" charset="0"/>
                <a:cs typeface="Times New Roman" pitchFamily="18" charset="0"/>
              </a:rPr>
              <a:t> </a:t>
            </a:r>
            <a:endParaRPr lang="en-US">
              <a:ea typeface="Calibri" pitchFamily="34" charset="0"/>
              <a:cs typeface="Times New Roman" pitchFamily="18" charset="0"/>
            </a:endParaRPr>
          </a:p>
        </p:txBody>
      </p:sp>
      <p:pic>
        <p:nvPicPr>
          <p:cNvPr id="79885" name="Picture 14" descr="logo_round2_250px.png"/>
          <p:cNvPicPr>
            <a:picLocks noChangeAspect="1"/>
          </p:cNvPicPr>
          <p:nvPr/>
        </p:nvPicPr>
        <p:blipFill>
          <a:blip r:embed="rId3" cstate="print"/>
          <a:srcRect/>
          <a:stretch>
            <a:fillRect/>
          </a:stretch>
        </p:blipFill>
        <p:spPr bwMode="auto">
          <a:xfrm>
            <a:off x="1295400" y="152400"/>
            <a:ext cx="1243013" cy="1243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0"/>
            <a:ext cx="9144000" cy="914400"/>
          </a:xfrm>
          <a:prstGeom prst="rect">
            <a:avLst/>
          </a:prstGeom>
          <a:solidFill>
            <a:srgbClr val="00008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231775"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i="1">
                <a:solidFill>
                  <a:schemeClr val="bg1"/>
                </a:solidFill>
                <a:latin typeface="Arial Black" pitchFamily="34" charset="0"/>
              </a:rPr>
              <a:t>Ignition Interlock Devices </a:t>
            </a:r>
          </a:p>
        </p:txBody>
      </p:sp>
      <p:sp>
        <p:nvSpPr>
          <p:cNvPr id="20483" name="Rectangle 3"/>
          <p:cNvSpPr>
            <a:spLocks noChangeArrowheads="1"/>
          </p:cNvSpPr>
          <p:nvPr/>
        </p:nvSpPr>
        <p:spPr bwMode="auto">
          <a:xfrm>
            <a:off x="1524000" y="2362200"/>
            <a:ext cx="61023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465138" indent="-465138"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Aft>
                <a:spcPct val="80000"/>
              </a:spcAft>
              <a:buClr>
                <a:srgbClr val="CC3300"/>
              </a:buClr>
              <a:buFont typeface="Wingdings 2" pitchFamily="18" charset="2"/>
              <a:buChar char="Þ"/>
            </a:pPr>
            <a:endParaRPr lang="en-US" altLang="en-US" sz="2800" b="1">
              <a:solidFill>
                <a:srgbClr val="000080"/>
              </a:solidFill>
              <a:latin typeface="Arial Narrow" pitchFamily="34" charset="0"/>
            </a:endParaRPr>
          </a:p>
        </p:txBody>
      </p:sp>
      <p:sp>
        <p:nvSpPr>
          <p:cNvPr id="20485" name="Rectangle 5"/>
          <p:cNvSpPr>
            <a:spLocks noGrp="1" noChangeArrowheads="1"/>
          </p:cNvSpPr>
          <p:nvPr>
            <p:ph type="body" idx="1"/>
          </p:nvPr>
        </p:nvSpPr>
        <p:spPr bwMode="auto">
          <a:xfrm>
            <a:off x="304800" y="1066800"/>
            <a:ext cx="5334000" cy="56388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1800" dirty="0" smtClean="0"/>
              <a:t>Alcohol breath-testing device installed in a motor vehicle that requires the driver to provide a breath sample below a pre-determined alcohol set point in order to start the engine.  If the breath sample is at or above the pre-determined </a:t>
            </a:r>
            <a:r>
              <a:rPr lang="en-US" altLang="en-US" sz="1800" dirty="0" err="1" smtClean="0"/>
              <a:t>BrAC</a:t>
            </a:r>
            <a:r>
              <a:rPr lang="en-US" altLang="en-US" sz="1800" dirty="0" smtClean="0"/>
              <a:t>, the IID prevents the vehicle from starting.</a:t>
            </a:r>
          </a:p>
          <a:p>
            <a:pPr marL="0" indent="0" eaLnBrk="1" hangingPunct="1">
              <a:buNone/>
            </a:pPr>
            <a:endParaRPr lang="en-US" altLang="en-US" sz="1800" dirty="0" smtClean="0"/>
          </a:p>
          <a:p>
            <a:pPr eaLnBrk="1" hangingPunct="1"/>
            <a:r>
              <a:rPr lang="en-US" altLang="en-US" sz="1800" dirty="0" smtClean="0"/>
              <a:t>Devices w/Real Time Data reporting contemporaneously transmit data of particular events to monitors as the event occurs or as soon as cellular reception permits.</a:t>
            </a:r>
          </a:p>
          <a:p>
            <a:pPr marL="0" indent="0" eaLnBrk="1" hangingPunct="1">
              <a:buNone/>
            </a:pPr>
            <a:endParaRPr lang="en-US" altLang="en-US" sz="1800" dirty="0" smtClean="0"/>
          </a:p>
          <a:p>
            <a:pPr eaLnBrk="1" hangingPunct="1"/>
            <a:r>
              <a:rPr lang="en-US" altLang="en-US" sz="1800" dirty="0"/>
              <a:t>Properly installed and </a:t>
            </a:r>
            <a:r>
              <a:rPr lang="en-US" altLang="en-US" sz="1800" dirty="0" smtClean="0"/>
              <a:t>monitored </a:t>
            </a:r>
            <a:r>
              <a:rPr lang="en-US" altLang="en-US" sz="1800" dirty="0"/>
              <a:t>interlock systems are extremely difficult to circumvent. </a:t>
            </a:r>
          </a:p>
          <a:p>
            <a:pPr marL="0" indent="0" eaLnBrk="1" hangingPunct="1">
              <a:buNone/>
            </a:pPr>
            <a:endParaRPr lang="en-US" altLang="en-US" sz="1800" dirty="0" smtClean="0"/>
          </a:p>
          <a:p>
            <a:pPr marL="0" indent="0" eaLnBrk="1" hangingPunct="1">
              <a:buNone/>
            </a:pPr>
            <a:endParaRPr lang="en-US" altLang="en-US" sz="1800" dirty="0" smtClean="0"/>
          </a:p>
        </p:txBody>
      </p:sp>
      <p:pic>
        <p:nvPicPr>
          <p:cNvPr id="2048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728788"/>
            <a:ext cx="2590800"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862388"/>
            <a:ext cx="3065463"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 y="5269309"/>
            <a:ext cx="5105400" cy="134858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490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685800" y="0"/>
            <a:ext cx="7772400" cy="1676400"/>
          </a:xfrm>
        </p:spPr>
        <p:txBody>
          <a:bodyPr/>
          <a:lstStyle/>
          <a:p>
            <a:pPr eaLnBrk="1" hangingPunct="1"/>
            <a:r>
              <a:rPr lang="en-US" sz="3600" b="1" dirty="0" smtClean="0">
                <a:solidFill>
                  <a:schemeClr val="bg1">
                    <a:lumMod val="50000"/>
                  </a:schemeClr>
                </a:solidFill>
              </a:rPr>
              <a:t>“Leandra’s Law” in NYS </a:t>
            </a:r>
          </a:p>
        </p:txBody>
      </p:sp>
      <p:sp>
        <p:nvSpPr>
          <p:cNvPr id="80899" name="Content Placeholder 2"/>
          <p:cNvSpPr>
            <a:spLocks noGrp="1"/>
          </p:cNvSpPr>
          <p:nvPr>
            <p:ph idx="1"/>
          </p:nvPr>
        </p:nvSpPr>
        <p:spPr>
          <a:xfrm>
            <a:off x="591671" y="1219200"/>
            <a:ext cx="7848600" cy="5020235"/>
          </a:xfrm>
        </p:spPr>
        <p:txBody>
          <a:bodyPr/>
          <a:lstStyle/>
          <a:p>
            <a:pPr eaLnBrk="1" hangingPunct="1">
              <a:buFontTx/>
              <a:buNone/>
            </a:pPr>
            <a:r>
              <a:rPr lang="en-US" sz="2400" b="1" dirty="0" smtClean="0"/>
              <a:t>Chapter 496 of the Laws of 2009 - </a:t>
            </a:r>
            <a:r>
              <a:rPr lang="en-US" sz="2400" dirty="0" smtClean="0"/>
              <a:t>signed into law </a:t>
            </a:r>
          </a:p>
          <a:p>
            <a:pPr eaLnBrk="1" hangingPunct="1">
              <a:buFontTx/>
              <a:buNone/>
            </a:pPr>
            <a:r>
              <a:rPr lang="en-US" sz="2400" dirty="0" smtClean="0"/>
              <a:t>November 18, 2009 </a:t>
            </a:r>
            <a:endParaRPr lang="en-US" sz="2000" dirty="0" smtClean="0"/>
          </a:p>
          <a:p>
            <a:pPr lvl="1" eaLnBrk="1" hangingPunct="1">
              <a:buFontTx/>
              <a:buNone/>
            </a:pPr>
            <a:r>
              <a:rPr lang="en-US" sz="2000" b="1" u="sng" dirty="0" smtClean="0"/>
              <a:t>First Effective Date--December 18, 2009—VTL §1192-2a (b)</a:t>
            </a:r>
          </a:p>
          <a:p>
            <a:pPr lvl="1" eaLnBrk="1" hangingPunct="1"/>
            <a:r>
              <a:rPr lang="en-US" sz="2000" dirty="0" smtClean="0"/>
              <a:t>New Class E Felony Offense-Enhanced Penalties for Persons who Operate a Motor Vehicle while Intoxicated with a Child passenger under 16 years of age, with penalty of up to 4 years in state prison.</a:t>
            </a:r>
          </a:p>
          <a:p>
            <a:pPr lvl="1" eaLnBrk="1" hangingPunct="1"/>
            <a:endParaRPr lang="en-US" sz="2000" dirty="0" smtClean="0"/>
          </a:p>
          <a:p>
            <a:pPr lvl="1" eaLnBrk="1" hangingPunct="1">
              <a:buFontTx/>
              <a:buNone/>
            </a:pPr>
            <a:endParaRPr lang="en-US" sz="2000" dirty="0" smtClean="0"/>
          </a:p>
        </p:txBody>
      </p:sp>
      <p:sp>
        <p:nvSpPr>
          <p:cNvPr id="80900" name="Slide Number Placeholder 5"/>
          <p:cNvSpPr>
            <a:spLocks noGrp="1"/>
          </p:cNvSpPr>
          <p:nvPr>
            <p:ph type="sldNum" sz="quarter" idx="12"/>
          </p:nvPr>
        </p:nvSpPr>
        <p:spPr>
          <a:noFill/>
        </p:spPr>
        <p:txBody>
          <a:bodyPr/>
          <a:lstStyle/>
          <a:p>
            <a:fld id="{A638B78C-CB3C-45DA-AE1A-7A0492A260F1}" type="slidenum">
              <a:rPr lang="en-US" smtClean="0"/>
              <a:pPr/>
              <a:t>3</a:t>
            </a:fld>
            <a:endParaRPr lang="en-US"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581400"/>
            <a:ext cx="71628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685800" y="304800"/>
            <a:ext cx="7772400" cy="1066800"/>
          </a:xfrm>
        </p:spPr>
        <p:txBody>
          <a:bodyPr/>
          <a:lstStyle/>
          <a:p>
            <a:r>
              <a:rPr lang="en-US" sz="3200" dirty="0" smtClean="0"/>
              <a:t> </a:t>
            </a:r>
            <a:r>
              <a:rPr lang="en-US" sz="3600" b="1" dirty="0" smtClean="0">
                <a:solidFill>
                  <a:schemeClr val="bg1">
                    <a:lumMod val="50000"/>
                  </a:schemeClr>
                </a:solidFill>
              </a:rPr>
              <a:t>“Leandra’s Law” in NYS</a:t>
            </a:r>
          </a:p>
        </p:txBody>
      </p:sp>
      <p:sp>
        <p:nvSpPr>
          <p:cNvPr id="82947" name="Content Placeholder 2"/>
          <p:cNvSpPr>
            <a:spLocks noGrp="1"/>
          </p:cNvSpPr>
          <p:nvPr>
            <p:ph idx="1"/>
          </p:nvPr>
        </p:nvSpPr>
        <p:spPr>
          <a:xfrm>
            <a:off x="685800" y="1219200"/>
            <a:ext cx="7772400" cy="5257800"/>
          </a:xfrm>
        </p:spPr>
        <p:txBody>
          <a:bodyPr/>
          <a:lstStyle/>
          <a:p>
            <a:pPr lvl="1" eaLnBrk="1" hangingPunct="1">
              <a:buFontTx/>
              <a:buNone/>
            </a:pPr>
            <a:r>
              <a:rPr lang="en-US" sz="1800" b="1" u="sng" dirty="0" smtClean="0"/>
              <a:t>Second Effective Date August 15, 2010– VTL §1192 (2), (2-a), or (3)</a:t>
            </a:r>
          </a:p>
          <a:p>
            <a:pPr lvl="1" eaLnBrk="1" hangingPunct="1"/>
            <a:r>
              <a:rPr lang="en-US" sz="2000" dirty="0" smtClean="0"/>
              <a:t>Requires that persons convicted of having committed VTL Section 1192 misdemeanor or felony DWI crimes, on or after the date of enactment, (</a:t>
            </a:r>
            <a:r>
              <a:rPr lang="en-US" sz="2000" u="sng" dirty="0" smtClean="0"/>
              <a:t>November 18, 2009)</a:t>
            </a:r>
            <a:r>
              <a:rPr lang="en-US" sz="2000" dirty="0" smtClean="0"/>
              <a:t> </a:t>
            </a:r>
            <a:r>
              <a:rPr lang="en-US" sz="2000" b="1" dirty="0" smtClean="0"/>
              <a:t>and</a:t>
            </a:r>
            <a:r>
              <a:rPr lang="en-US" sz="2000" dirty="0" smtClean="0"/>
              <a:t> sentenced on or after </a:t>
            </a:r>
            <a:r>
              <a:rPr lang="en-US" sz="2000" u="sng" dirty="0" smtClean="0"/>
              <a:t>August 15, 2010</a:t>
            </a:r>
            <a:r>
              <a:rPr lang="en-US" sz="2000" dirty="0" smtClean="0"/>
              <a:t>; shall be sentenced to a period of probation or conditional discharge, in addition to any sentence of imprisonment or payment of any fine or penalty imposed, and that they </a:t>
            </a:r>
            <a:r>
              <a:rPr lang="en-US" sz="2000" b="1" i="1" dirty="0" smtClean="0"/>
              <a:t>be ordered to install an Ignition Interlock Device (IID) in any motor vehicle they “own or operate.” </a:t>
            </a:r>
          </a:p>
          <a:p>
            <a:pPr marL="457200" lvl="1" indent="0" eaLnBrk="1" hangingPunct="1">
              <a:buNone/>
            </a:pPr>
            <a:endParaRPr lang="en-US" sz="2000" dirty="0" smtClean="0"/>
          </a:p>
          <a:p>
            <a:pPr lvl="1" eaLnBrk="1" hangingPunct="1"/>
            <a:r>
              <a:rPr lang="en-US" sz="2000" dirty="0" smtClean="0"/>
              <a:t>The term of probation or conditional discharge shall run </a:t>
            </a:r>
            <a:r>
              <a:rPr lang="en-US" sz="2000" b="1" i="1" dirty="0" smtClean="0"/>
              <a:t>consecutive </a:t>
            </a:r>
            <a:r>
              <a:rPr lang="en-US" sz="2000" dirty="0" smtClean="0"/>
              <a:t>to any term of imprisonment.  </a:t>
            </a:r>
          </a:p>
          <a:p>
            <a:pPr lvl="1" eaLnBrk="1" hangingPunct="1"/>
            <a:endParaRPr lang="en-US" sz="2000" dirty="0" smtClean="0"/>
          </a:p>
          <a:p>
            <a:pPr lvl="1" eaLnBrk="1" hangingPunct="1"/>
            <a:r>
              <a:rPr lang="en-US" sz="2000" dirty="0" smtClean="0"/>
              <a:t>The IID condition appears on the NYS Driver’s License and the Driver’s License File.</a:t>
            </a:r>
          </a:p>
          <a:p>
            <a:endParaRPr lang="en-US" dirty="0" smtClean="0"/>
          </a:p>
        </p:txBody>
      </p:sp>
      <p:sp>
        <p:nvSpPr>
          <p:cNvPr id="82948" name="Slide Number Placeholder 5"/>
          <p:cNvSpPr>
            <a:spLocks noGrp="1"/>
          </p:cNvSpPr>
          <p:nvPr>
            <p:ph type="sldNum" sz="quarter" idx="12"/>
          </p:nvPr>
        </p:nvSpPr>
        <p:spPr>
          <a:noFill/>
        </p:spPr>
        <p:txBody>
          <a:bodyPr/>
          <a:lstStyle/>
          <a:p>
            <a:fld id="{7B661F4E-980E-4C9E-AFEA-FA0599FC7C86}" type="slidenum">
              <a:rPr lang="en-US" smtClean="0"/>
              <a:pPr/>
              <a:t>4</a:t>
            </a:fld>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066800"/>
          </a:xfrm>
        </p:spPr>
        <p:txBody>
          <a:bodyPr/>
          <a:lstStyle/>
          <a:p>
            <a:r>
              <a:rPr lang="en-US" dirty="0" smtClean="0"/>
              <a:t>A2 Vs. A4 License </a:t>
            </a:r>
            <a:r>
              <a:rPr lang="en-US" dirty="0"/>
              <a:t>Restrictions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5</a:t>
            </a:fld>
            <a:endParaRPr lang="en-US"/>
          </a:p>
        </p:txBody>
      </p:sp>
      <p:pic>
        <p:nvPicPr>
          <p:cNvPr id="5" name="Picture 6"/>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496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293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066800"/>
          </a:xfrm>
        </p:spPr>
        <p:txBody>
          <a:bodyPr/>
          <a:lstStyle/>
          <a:p>
            <a:r>
              <a:rPr lang="en-US" sz="3600" b="1" dirty="0" smtClean="0">
                <a:solidFill>
                  <a:schemeClr val="bg1">
                    <a:lumMod val="50000"/>
                  </a:schemeClr>
                </a:solidFill>
              </a:rPr>
              <a:t>Chapter 169 of the Laws of 2013</a:t>
            </a:r>
            <a:endParaRPr lang="en-US" sz="3600" b="1" dirty="0">
              <a:solidFill>
                <a:schemeClr val="bg1">
                  <a:lumMod val="50000"/>
                </a:schemeClr>
              </a:solidFill>
            </a:endParaRPr>
          </a:p>
        </p:txBody>
      </p:sp>
      <p:sp>
        <p:nvSpPr>
          <p:cNvPr id="3" name="Content Placeholder 2"/>
          <p:cNvSpPr>
            <a:spLocks noGrp="1"/>
          </p:cNvSpPr>
          <p:nvPr>
            <p:ph idx="1"/>
          </p:nvPr>
        </p:nvSpPr>
        <p:spPr>
          <a:xfrm>
            <a:off x="685800" y="1066800"/>
            <a:ext cx="7772400" cy="5181600"/>
          </a:xfrm>
        </p:spPr>
        <p:txBody>
          <a:bodyPr/>
          <a:lstStyle/>
          <a:p>
            <a:pPr marL="0" indent="0">
              <a:buNone/>
            </a:pPr>
            <a:r>
              <a:rPr lang="en-US" sz="1800" dirty="0" smtClean="0"/>
              <a:t>On July 26, 2013, Governor Cuomo signed S5859/A02885-A into Law to strengthen Leandra’s Law.  This amended Chapter 496 of the Laws of 2009 and </a:t>
            </a:r>
            <a:r>
              <a:rPr lang="en-US" sz="1800" b="1" i="1" dirty="0" smtClean="0"/>
              <a:t>took effect Friday, November 1, 2013</a:t>
            </a:r>
            <a:r>
              <a:rPr lang="en-US" sz="1800" dirty="0" smtClean="0"/>
              <a:t>.  The new law applies to those violations committed on or after November 1, 2013 and accomplishes the following:</a:t>
            </a:r>
          </a:p>
          <a:p>
            <a:pPr marL="0" indent="0">
              <a:buNone/>
            </a:pPr>
            <a:endParaRPr lang="en-US" sz="1800" dirty="0" smtClean="0"/>
          </a:p>
          <a:p>
            <a:pPr>
              <a:buFontTx/>
              <a:buChar char="-"/>
            </a:pPr>
            <a:r>
              <a:rPr lang="en-US" sz="2000" dirty="0" smtClean="0"/>
              <a:t>Extends the period of interlock restriction to a </a:t>
            </a:r>
            <a:r>
              <a:rPr lang="en-US" sz="2000" b="1" dirty="0" smtClean="0"/>
              <a:t>minimum of 12 months </a:t>
            </a:r>
            <a:r>
              <a:rPr lang="en-US" sz="2000" dirty="0" smtClean="0"/>
              <a:t>(from 6 months).  Installation requirement shall terminate upon submission of proof from the offender that they had installed and maintained the device for at least six (6) months unless the court ordered a longer duration of installation.</a:t>
            </a:r>
          </a:p>
          <a:p>
            <a:pPr marL="0" indent="0">
              <a:buNone/>
            </a:pPr>
            <a:endParaRPr lang="en-US" sz="2000" dirty="0" smtClean="0"/>
          </a:p>
          <a:p>
            <a:pPr>
              <a:buFontTx/>
              <a:buChar char="-"/>
            </a:pPr>
            <a:r>
              <a:rPr lang="en-US" sz="2000" dirty="0" smtClean="0"/>
              <a:t>Authorizes the imposition of IIDs to be installed prior to sentencing as a preventive measure.  The period of IID restriction will commence from the earlier of the </a:t>
            </a:r>
            <a:r>
              <a:rPr lang="en-US" sz="2000" b="1" dirty="0" smtClean="0"/>
              <a:t>date of sentencing </a:t>
            </a:r>
            <a:r>
              <a:rPr lang="en-US" sz="2000" dirty="0" smtClean="0"/>
              <a:t>or the </a:t>
            </a:r>
            <a:r>
              <a:rPr lang="en-US" sz="2000" b="1" dirty="0" smtClean="0"/>
              <a:t>date an IID was installed in advance of sentencing</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z="3600" b="1" dirty="0">
                <a:solidFill>
                  <a:schemeClr val="bg1">
                    <a:lumMod val="50000"/>
                  </a:schemeClr>
                </a:solidFill>
              </a:rPr>
              <a:t>Chapter 169 of the Laws of 2013</a:t>
            </a:r>
          </a:p>
        </p:txBody>
      </p:sp>
      <p:sp>
        <p:nvSpPr>
          <p:cNvPr id="3" name="Content Placeholder 2"/>
          <p:cNvSpPr>
            <a:spLocks noGrp="1"/>
          </p:cNvSpPr>
          <p:nvPr>
            <p:ph idx="1"/>
          </p:nvPr>
        </p:nvSpPr>
        <p:spPr>
          <a:xfrm>
            <a:off x="685800" y="1371600"/>
            <a:ext cx="7772400" cy="4724400"/>
          </a:xfrm>
        </p:spPr>
        <p:txBody>
          <a:bodyPr/>
          <a:lstStyle/>
          <a:p>
            <a:pPr>
              <a:buFontTx/>
              <a:buChar char="-"/>
            </a:pPr>
            <a:r>
              <a:rPr lang="en-US" sz="2400" dirty="0" smtClean="0"/>
              <a:t>Those defendants who claim he/she is not the owner of any motor vehicle and that he/she will not operate any motor vehicle during the period of interlock restriction must assert such under oath and on the court record.</a:t>
            </a:r>
          </a:p>
          <a:p>
            <a:pPr marL="0" indent="0">
              <a:buNone/>
            </a:pPr>
            <a:endParaRPr lang="en-US" sz="2400" dirty="0" smtClean="0"/>
          </a:p>
          <a:p>
            <a:pPr>
              <a:buFontTx/>
              <a:buChar char="-"/>
            </a:pPr>
            <a:r>
              <a:rPr lang="en-US" sz="2400" dirty="0"/>
              <a:t>New language will </a:t>
            </a:r>
            <a:r>
              <a:rPr lang="en-US" sz="2400" b="1" dirty="0"/>
              <a:t>potentially subject an offender to additional charges </a:t>
            </a:r>
            <a:r>
              <a:rPr lang="en-US" sz="2400" dirty="0"/>
              <a:t>if he/she is found to have intentionally made a false statement to a court</a:t>
            </a:r>
            <a:r>
              <a:rPr lang="en-US" sz="2400" dirty="0" smtClean="0"/>
              <a:t>.</a:t>
            </a:r>
          </a:p>
          <a:p>
            <a:pPr marL="0" indent="0">
              <a:buNone/>
            </a:pPr>
            <a:endParaRPr lang="en-US" sz="2400" dirty="0" smtClean="0"/>
          </a:p>
          <a:p>
            <a:pPr>
              <a:buFontTx/>
              <a:buChar char="-"/>
            </a:pPr>
            <a:r>
              <a:rPr lang="en-US" sz="2400" dirty="0" smtClean="0"/>
              <a:t>“Owner” shall have the same meaning as provided in Vehicle and Traffic Law §128. </a:t>
            </a:r>
          </a:p>
          <a:p>
            <a:pPr marL="0" indent="0">
              <a:buNone/>
            </a:pPr>
            <a:endParaRPr lang="en-US" sz="2400" dirty="0" smtClean="0"/>
          </a:p>
          <a:p>
            <a:pPr marL="0" indent="0">
              <a:buNone/>
            </a:pPr>
            <a:endParaRPr lang="en-US" sz="2400" dirty="0" smtClean="0"/>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7</a:t>
            </a:fld>
            <a:endParaRPr lang="en-US"/>
          </a:p>
        </p:txBody>
      </p:sp>
    </p:spTree>
    <p:extLst>
      <p:ext uri="{BB962C8B-B14F-4D97-AF65-F5344CB8AC3E}">
        <p14:creationId xmlns:p14="http://schemas.microsoft.com/office/powerpoint/2010/main" val="4056410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sz="3600" b="1" dirty="0">
                <a:solidFill>
                  <a:schemeClr val="bg1">
                    <a:lumMod val="50000"/>
                  </a:schemeClr>
                </a:solidFill>
              </a:rPr>
              <a:t>Chapter 169 of the Laws of 2013</a:t>
            </a:r>
          </a:p>
        </p:txBody>
      </p:sp>
      <p:sp>
        <p:nvSpPr>
          <p:cNvPr id="3" name="Content Placeholder 2"/>
          <p:cNvSpPr>
            <a:spLocks noGrp="1"/>
          </p:cNvSpPr>
          <p:nvPr>
            <p:ph idx="1"/>
          </p:nvPr>
        </p:nvSpPr>
        <p:spPr>
          <a:xfrm>
            <a:off x="685800" y="1600200"/>
            <a:ext cx="7772400" cy="4495800"/>
          </a:xfrm>
        </p:spPr>
        <p:txBody>
          <a:bodyPr/>
          <a:lstStyle/>
          <a:p>
            <a:pPr>
              <a:buFontTx/>
              <a:buChar char="-"/>
            </a:pPr>
            <a:r>
              <a:rPr lang="en-US" sz="2800" dirty="0"/>
              <a:t>Ensures that youth adjudicated as </a:t>
            </a:r>
            <a:r>
              <a:rPr lang="en-US" sz="2800" b="1" dirty="0"/>
              <a:t>Youthful Offenders </a:t>
            </a:r>
            <a:r>
              <a:rPr lang="en-US" sz="2800" dirty="0"/>
              <a:t>of DWI will be subject to Leandra’s Law provisions, including the ignition interlock requirement.</a:t>
            </a:r>
          </a:p>
          <a:p>
            <a:pPr marL="0" indent="0">
              <a:buNone/>
            </a:pPr>
            <a:endParaRPr lang="en-US" sz="2800" dirty="0"/>
          </a:p>
          <a:p>
            <a:pPr>
              <a:buFontTx/>
              <a:buChar char="-"/>
            </a:pPr>
            <a:r>
              <a:rPr lang="en-US" sz="2800" dirty="0"/>
              <a:t>Expands upon the </a:t>
            </a:r>
            <a:r>
              <a:rPr lang="en-US" sz="2800" b="1" dirty="0"/>
              <a:t>Class E Felony</a:t>
            </a:r>
            <a:r>
              <a:rPr lang="en-US" sz="2800" dirty="0"/>
              <a:t>, Aggravated Unlicensed Operation 1</a:t>
            </a:r>
            <a:r>
              <a:rPr lang="en-US" sz="2800" baseline="30000" dirty="0"/>
              <a:t>st</a:t>
            </a:r>
            <a:r>
              <a:rPr lang="en-US" sz="2800" dirty="0"/>
              <a:t> degree to capture operators who were given the benefit of a conditional license after a DWI and/or alcohol related offense and then drive impaired again. </a:t>
            </a:r>
          </a:p>
          <a:p>
            <a:endParaRPr lang="en-US" dirty="0"/>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8</a:t>
            </a:fld>
            <a:endParaRPr lang="en-US"/>
          </a:p>
        </p:txBody>
      </p:sp>
    </p:spTree>
    <p:extLst>
      <p:ext uri="{BB962C8B-B14F-4D97-AF65-F5344CB8AC3E}">
        <p14:creationId xmlns:p14="http://schemas.microsoft.com/office/powerpoint/2010/main" val="7898573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sz="2800" b="1" dirty="0" smtClean="0">
                <a:solidFill>
                  <a:schemeClr val="bg1">
                    <a:lumMod val="50000"/>
                  </a:schemeClr>
                </a:solidFill>
              </a:rPr>
              <a:t>New York State Ignition Interlock Regulation</a:t>
            </a:r>
            <a:br>
              <a:rPr lang="en-US" altLang="en-US" sz="2800" b="1" dirty="0" smtClean="0">
                <a:solidFill>
                  <a:schemeClr val="bg1">
                    <a:lumMod val="50000"/>
                  </a:schemeClr>
                </a:solidFill>
              </a:rPr>
            </a:br>
            <a:r>
              <a:rPr lang="en-US" altLang="en-US" sz="2800" b="1" dirty="0" smtClean="0">
                <a:solidFill>
                  <a:schemeClr val="bg1">
                    <a:lumMod val="50000"/>
                  </a:schemeClr>
                </a:solidFill>
              </a:rPr>
              <a:t>Title 9 NYCRR, Part 358</a:t>
            </a:r>
          </a:p>
        </p:txBody>
      </p:sp>
      <p:sp>
        <p:nvSpPr>
          <p:cNvPr id="9219" name="Content Placeholder 2"/>
          <p:cNvSpPr>
            <a:spLocks noGrp="1"/>
          </p:cNvSpPr>
          <p:nvPr>
            <p:ph idx="1"/>
          </p:nvPr>
        </p:nvSpPr>
        <p:spPr>
          <a:xfrm>
            <a:off x="685800" y="1752600"/>
            <a:ext cx="7772400" cy="4572000"/>
          </a:xfrm>
        </p:spPr>
        <p:txBody>
          <a:bodyPr/>
          <a:lstStyle/>
          <a:p>
            <a:pPr>
              <a:defRPr/>
            </a:pPr>
            <a:r>
              <a:rPr lang="en-US" altLang="en-US" sz="2400" dirty="0" smtClean="0"/>
              <a:t>DCJS promulgated strict state regulations governing the timely installation and monitoring of compliance by persons ordered to install and maintain Ignition Interlock </a:t>
            </a:r>
            <a:r>
              <a:rPr lang="en-US" altLang="en-US" sz="2400" dirty="0"/>
              <a:t>D</a:t>
            </a:r>
            <a:r>
              <a:rPr lang="en-US" altLang="en-US" sz="2400" dirty="0" smtClean="0"/>
              <a:t>evices.</a:t>
            </a:r>
          </a:p>
          <a:p>
            <a:pPr marL="0" indent="0">
              <a:buFontTx/>
              <a:buNone/>
              <a:defRPr/>
            </a:pPr>
            <a:endParaRPr lang="en-US" altLang="en-US" sz="2400" dirty="0" smtClean="0"/>
          </a:p>
          <a:p>
            <a:pPr>
              <a:defRPr/>
            </a:pPr>
            <a:r>
              <a:rPr lang="en-US" altLang="en-US" sz="2400" dirty="0" smtClean="0"/>
              <a:t>Part 358 outlines regulations as they relate to the responsibilities of </a:t>
            </a:r>
            <a:r>
              <a:rPr lang="en-US" altLang="en-US" sz="2400" b="1" i="1" dirty="0" smtClean="0"/>
              <a:t>operators, manufacturers, installers, and monitors</a:t>
            </a:r>
            <a:r>
              <a:rPr lang="en-US" altLang="en-US" sz="2400" dirty="0" smtClean="0"/>
              <a:t>.</a:t>
            </a:r>
          </a:p>
          <a:p>
            <a:pPr marL="0" indent="0">
              <a:buFontTx/>
              <a:buNone/>
              <a:defRPr/>
            </a:pPr>
            <a:endParaRPr lang="en-US" altLang="en-US" sz="2400" dirty="0" smtClean="0"/>
          </a:p>
          <a:p>
            <a:pPr>
              <a:defRPr/>
            </a:pPr>
            <a:r>
              <a:rPr lang="en-US" altLang="en-US" sz="2400" dirty="0" smtClean="0"/>
              <a:t>Judges play an important role in the enforcement of court-ordered probation and monitoring conditions.</a:t>
            </a:r>
          </a:p>
        </p:txBody>
      </p:sp>
      <p:sp>
        <p:nvSpPr>
          <p:cNvPr id="51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1B48ED6-FB78-4C47-A642-6540694DEF6B}" type="slidenum">
              <a:rPr lang="en-US" altLang="en-US" sz="1400"/>
              <a:pPr>
                <a:spcBef>
                  <a:spcPct val="0"/>
                </a:spcBef>
                <a:buFontTx/>
                <a:buNone/>
              </a:pPr>
              <a:t>9</a:t>
            </a:fld>
            <a:endParaRPr lang="en-US" altLang="en-US" sz="1400"/>
          </a:p>
        </p:txBody>
      </p:sp>
    </p:spTree>
    <p:extLst>
      <p:ext uri="{BB962C8B-B14F-4D97-AF65-F5344CB8AC3E}">
        <p14:creationId xmlns:p14="http://schemas.microsoft.com/office/powerpoint/2010/main" val="37316117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z="2800" b="1" dirty="0" smtClean="0">
                <a:solidFill>
                  <a:schemeClr val="bg1">
                    <a:lumMod val="50000"/>
                  </a:schemeClr>
                </a:solidFill>
              </a:rPr>
              <a:t>9 NYCRR Part 358 and </a:t>
            </a:r>
            <a:br>
              <a:rPr lang="en-US" altLang="en-US" sz="2800" b="1" dirty="0" smtClean="0">
                <a:solidFill>
                  <a:schemeClr val="bg1">
                    <a:lumMod val="50000"/>
                  </a:schemeClr>
                </a:solidFill>
              </a:rPr>
            </a:br>
            <a:r>
              <a:rPr lang="en-US" altLang="en-US" sz="2800" b="1" dirty="0" smtClean="0">
                <a:solidFill>
                  <a:schemeClr val="bg1">
                    <a:lumMod val="50000"/>
                  </a:schemeClr>
                </a:solidFill>
              </a:rPr>
              <a:t>Statutory “Unaffordability” Provisions of Law</a:t>
            </a:r>
          </a:p>
        </p:txBody>
      </p:sp>
      <p:sp>
        <p:nvSpPr>
          <p:cNvPr id="7171" name="Content Placeholder 2"/>
          <p:cNvSpPr>
            <a:spLocks noGrp="1"/>
          </p:cNvSpPr>
          <p:nvPr>
            <p:ph idx="1"/>
          </p:nvPr>
        </p:nvSpPr>
        <p:spPr>
          <a:xfrm>
            <a:off x="609600" y="1676400"/>
            <a:ext cx="7848600" cy="4419600"/>
          </a:xfrm>
        </p:spPr>
        <p:txBody>
          <a:bodyPr/>
          <a:lstStyle/>
          <a:p>
            <a:r>
              <a:rPr lang="en-US" altLang="en-US" sz="2400" i="1" dirty="0" smtClean="0"/>
              <a:t>“Unaffordability” distinguished from Indigence</a:t>
            </a:r>
          </a:p>
          <a:p>
            <a:r>
              <a:rPr lang="en-US" altLang="en-US" sz="2000" b="1" u="sng" dirty="0" smtClean="0"/>
              <a:t>Financial Disclosure Report</a:t>
            </a:r>
            <a:r>
              <a:rPr lang="en-US" altLang="en-US" sz="2000" b="1" dirty="0" smtClean="0"/>
              <a:t>  (DPCA-500IID-FDR)</a:t>
            </a:r>
          </a:p>
          <a:p>
            <a:pPr>
              <a:buFontTx/>
              <a:buNone/>
            </a:pPr>
            <a:r>
              <a:rPr lang="en-US" altLang="en-US" sz="2000" b="1" dirty="0" smtClean="0"/>
              <a:t>	</a:t>
            </a:r>
            <a:r>
              <a:rPr lang="en-US" altLang="en-US" sz="2000" dirty="0" smtClean="0"/>
              <a:t>available (English/Spanish) at http: </a:t>
            </a:r>
            <a:r>
              <a:rPr lang="en-US" altLang="en-US" sz="2000" b="1" u="sng" dirty="0" smtClean="0"/>
              <a:t>www.criminaljustice.ny.gov/opca/ignition.htm </a:t>
            </a:r>
            <a:r>
              <a:rPr lang="en-US" altLang="en-US" sz="2000" dirty="0" smtClean="0"/>
              <a:t> </a:t>
            </a:r>
          </a:p>
          <a:p>
            <a:pPr lvl="1"/>
            <a:r>
              <a:rPr lang="en-US" altLang="en-US" sz="2000" dirty="0" smtClean="0"/>
              <a:t>Operator /Applicant required to complete/submit 3 copies to court</a:t>
            </a:r>
          </a:p>
          <a:p>
            <a:pPr lvl="1"/>
            <a:r>
              <a:rPr lang="en-US" altLang="en-US" sz="2000" dirty="0" smtClean="0"/>
              <a:t>FDR Form captures offender’s income, assets and expenses, including monthly service for cell phone, cable/satellite television</a:t>
            </a:r>
          </a:p>
          <a:p>
            <a:pPr lvl="1"/>
            <a:r>
              <a:rPr lang="en-US" altLang="en-US" sz="2000" b="1" dirty="0" smtClean="0"/>
              <a:t>Progression of Cost Considerations by Judiciary : Affordability&gt;&gt;&gt;&gt; Payment Plan (partial payment)&gt;&gt;&gt;&gt; Waiver Considerations (Waivers are not free)</a:t>
            </a:r>
          </a:p>
          <a:p>
            <a:pPr lvl="1"/>
            <a:r>
              <a:rPr lang="en-US" altLang="en-US" sz="2000" dirty="0" smtClean="0"/>
              <a:t>IID Manufacturer agreements provide a maximum statewide rate of “unaffordability” of 10% before renegotiation is considered.</a:t>
            </a:r>
          </a:p>
          <a:p>
            <a:pPr lvl="1"/>
            <a:endParaRPr lang="en-US" altLang="en-US" sz="2000" dirty="0" smtClean="0"/>
          </a:p>
        </p:txBody>
      </p:sp>
      <p:sp>
        <p:nvSpPr>
          <p:cNvPr id="717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2E0FEB0-A994-49B5-B9FC-72175CEC87D8}" type="slidenum">
              <a:rPr lang="en-US" altLang="en-US" sz="1400"/>
              <a:pPr>
                <a:spcBef>
                  <a:spcPct val="0"/>
                </a:spcBef>
                <a:buFontTx/>
                <a:buNone/>
              </a:pPr>
              <a:t>10</a:t>
            </a:fld>
            <a:endParaRPr lang="en-US" altLang="en-US" sz="1400"/>
          </a:p>
        </p:txBody>
      </p:sp>
    </p:spTree>
    <p:extLst>
      <p:ext uri="{BB962C8B-B14F-4D97-AF65-F5344CB8AC3E}">
        <p14:creationId xmlns:p14="http://schemas.microsoft.com/office/powerpoint/2010/main" val="4639000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600" b="1" dirty="0" smtClean="0">
                <a:solidFill>
                  <a:schemeClr val="bg1">
                    <a:lumMod val="50000"/>
                  </a:schemeClr>
                </a:solidFill>
              </a:rPr>
              <a:t>Interlocks are Effective &amp; Economical</a:t>
            </a:r>
            <a:endParaRPr lang="en-US" sz="3600" b="1" dirty="0">
              <a:solidFill>
                <a:schemeClr val="bg1">
                  <a:lumMod val="50000"/>
                </a:schemeClr>
              </a:solidFill>
            </a:endParaRPr>
          </a:p>
        </p:txBody>
      </p:sp>
      <p:sp>
        <p:nvSpPr>
          <p:cNvPr id="8195" name="Content Placeholder 2"/>
          <p:cNvSpPr>
            <a:spLocks noGrp="1"/>
          </p:cNvSpPr>
          <p:nvPr>
            <p:ph idx="1"/>
          </p:nvPr>
        </p:nvSpPr>
        <p:spPr>
          <a:xfrm>
            <a:off x="381000" y="1981200"/>
            <a:ext cx="8382000" cy="4419600"/>
          </a:xfrm>
        </p:spPr>
        <p:txBody>
          <a:bodyPr/>
          <a:lstStyle/>
          <a:p>
            <a:r>
              <a:rPr lang="en-US" altLang="en-US" sz="2800" smtClean="0"/>
              <a:t>The cost of a cup of coffee:		$2/day</a:t>
            </a:r>
          </a:p>
          <a:p>
            <a:r>
              <a:rPr lang="en-US" altLang="en-US" sz="2800" smtClean="0"/>
              <a:t>One round trip bus fare:		$3/day</a:t>
            </a:r>
          </a:p>
          <a:p>
            <a:r>
              <a:rPr lang="en-US" altLang="en-US" sz="2800" smtClean="0"/>
              <a:t>The cost of a gallon of milk:		$3.50/day</a:t>
            </a:r>
          </a:p>
          <a:p>
            <a:r>
              <a:rPr lang="en-US" altLang="en-US" sz="2800" smtClean="0"/>
              <a:t>The cost of a pack of cigarettes: 	$10/day</a:t>
            </a:r>
          </a:p>
          <a:p>
            <a:pPr>
              <a:buFontTx/>
              <a:buNone/>
            </a:pPr>
            <a:endParaRPr lang="en-US" altLang="en-US" sz="2800" smtClean="0"/>
          </a:p>
          <a:p>
            <a:r>
              <a:rPr lang="en-US" altLang="en-US" sz="2800" b="1" smtClean="0"/>
              <a:t>The cost of an ignition interlock:	$3/day</a:t>
            </a:r>
          </a:p>
          <a:p>
            <a:r>
              <a:rPr lang="en-US" altLang="en-US" sz="2800" b="1" smtClean="0">
                <a:solidFill>
                  <a:srgbClr val="FF0000"/>
                </a:solidFill>
              </a:rPr>
              <a:t>The cost of saving a life:  	PRICELESS</a:t>
            </a:r>
          </a:p>
          <a:p>
            <a:endParaRPr lang="en-US" altLang="en-US" smtClean="0"/>
          </a:p>
        </p:txBody>
      </p:sp>
      <p:sp>
        <p:nvSpPr>
          <p:cNvPr id="819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EBA455C-256F-45D7-AEBA-19296CD815F2}" type="slidenum">
              <a:rPr lang="en-US" altLang="en-US" sz="1400"/>
              <a:pPr>
                <a:spcBef>
                  <a:spcPct val="0"/>
                </a:spcBef>
                <a:buFontTx/>
                <a:buNone/>
              </a:pPr>
              <a:t>11</a:t>
            </a:fld>
            <a:endParaRPr lang="en-US" altLang="en-US" sz="1400"/>
          </a:p>
        </p:txBody>
      </p:sp>
    </p:spTree>
    <p:extLst>
      <p:ext uri="{BB962C8B-B14F-4D97-AF65-F5344CB8AC3E}">
        <p14:creationId xmlns:p14="http://schemas.microsoft.com/office/powerpoint/2010/main" val="330388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a:xfrm>
            <a:off x="685800" y="0"/>
            <a:ext cx="7772400" cy="1752600"/>
          </a:xfrm>
        </p:spPr>
        <p:txBody>
          <a:bodyPr/>
          <a:lstStyle/>
          <a:p>
            <a:r>
              <a:rPr lang="en-US" sz="3600" b="1" dirty="0" smtClean="0">
                <a:solidFill>
                  <a:schemeClr val="tx1">
                    <a:lumMod val="50000"/>
                    <a:lumOff val="50000"/>
                  </a:schemeClr>
                </a:solidFill>
              </a:rPr>
              <a:t>NYS Ignition Interlock Program</a:t>
            </a:r>
          </a:p>
        </p:txBody>
      </p:sp>
      <p:sp>
        <p:nvSpPr>
          <p:cNvPr id="94211" name="Content Placeholder 2"/>
          <p:cNvSpPr>
            <a:spLocks noGrp="1"/>
          </p:cNvSpPr>
          <p:nvPr>
            <p:ph idx="1"/>
          </p:nvPr>
        </p:nvSpPr>
        <p:spPr>
          <a:xfrm>
            <a:off x="685800" y="1219200"/>
            <a:ext cx="7772400" cy="4876800"/>
          </a:xfrm>
        </p:spPr>
        <p:txBody>
          <a:bodyPr/>
          <a:lstStyle/>
          <a:p>
            <a:pPr>
              <a:buNone/>
            </a:pPr>
            <a:endParaRPr lang="en-US" sz="2000" dirty="0" smtClean="0"/>
          </a:p>
          <a:p>
            <a:r>
              <a:rPr lang="en-US" sz="2000" dirty="0" smtClean="0"/>
              <a:t>Monitoring &amp; Offender Accountability –Touchstone of Effective Ignition Interlock Program:</a:t>
            </a:r>
          </a:p>
          <a:p>
            <a:pPr marL="0" indent="0">
              <a:buNone/>
            </a:pPr>
            <a:endParaRPr lang="en-US" sz="2000" dirty="0" smtClean="0"/>
          </a:p>
          <a:p>
            <a:pPr lvl="2"/>
            <a:r>
              <a:rPr lang="en-US" sz="2000" dirty="0" smtClean="0"/>
              <a:t>Localities  (Probation and Monitors) Perform Monitoring and Supervision</a:t>
            </a:r>
          </a:p>
          <a:p>
            <a:pPr lvl="2"/>
            <a:r>
              <a:rPr lang="en-US" sz="2000" dirty="0" smtClean="0"/>
              <a:t>NYS Governor’s Traffic Safety Committee (GTSC) continues to provide nearly </a:t>
            </a:r>
            <a:r>
              <a:rPr lang="en-US" sz="2000" u="sng" dirty="0" smtClean="0"/>
              <a:t>$</a:t>
            </a:r>
            <a:r>
              <a:rPr lang="en-US" sz="2000" b="1" u="sng" dirty="0" smtClean="0"/>
              <a:t>3 million </a:t>
            </a:r>
            <a:r>
              <a:rPr lang="en-US" sz="2000" dirty="0" smtClean="0"/>
              <a:t>in NHTSA funds to be distributed to localities based on number of convictions where an IID is ordered </a:t>
            </a:r>
          </a:p>
          <a:p>
            <a:pPr lvl="2"/>
            <a:r>
              <a:rPr lang="en-US" sz="2000" dirty="0"/>
              <a:t>Current Grant term: </a:t>
            </a:r>
            <a:r>
              <a:rPr lang="en-US" sz="2000" b="1" dirty="0"/>
              <a:t>October 1, </a:t>
            </a:r>
            <a:r>
              <a:rPr lang="en-US" sz="2000" b="1" dirty="0" smtClean="0"/>
              <a:t>2013-September </a:t>
            </a:r>
            <a:r>
              <a:rPr lang="en-US" sz="2000" b="1" dirty="0"/>
              <a:t>30, </a:t>
            </a:r>
            <a:r>
              <a:rPr lang="en-US" sz="2000" b="1" dirty="0" smtClean="0"/>
              <a:t>2014</a:t>
            </a:r>
            <a:endParaRPr lang="en-US" sz="2000" dirty="0" smtClean="0"/>
          </a:p>
          <a:p>
            <a:pPr lvl="2"/>
            <a:r>
              <a:rPr lang="en-US" sz="2000" dirty="0" smtClean="0"/>
              <a:t>Includes Monitoring of operators who do not install IID’s </a:t>
            </a:r>
          </a:p>
          <a:p>
            <a:pPr lvl="1"/>
            <a:endParaRPr lang="en-US" sz="2000" dirty="0" smtClean="0"/>
          </a:p>
          <a:p>
            <a:pPr lvl="1"/>
            <a:endParaRPr lang="en-US" sz="2000" dirty="0" smtClean="0"/>
          </a:p>
          <a:p>
            <a:pPr lvl="1">
              <a:buFontTx/>
              <a:buNone/>
            </a:pPr>
            <a:endParaRPr lang="en-US" sz="2000" dirty="0" smtClean="0"/>
          </a:p>
        </p:txBody>
      </p:sp>
      <p:sp>
        <p:nvSpPr>
          <p:cNvPr id="94212" name="Slide Number Placeholder 5"/>
          <p:cNvSpPr>
            <a:spLocks noGrp="1"/>
          </p:cNvSpPr>
          <p:nvPr>
            <p:ph type="sldNum" sz="quarter" idx="12"/>
          </p:nvPr>
        </p:nvSpPr>
        <p:spPr>
          <a:noFill/>
        </p:spPr>
        <p:txBody>
          <a:bodyPr/>
          <a:lstStyle/>
          <a:p>
            <a:fld id="{94470D1B-6FE0-422B-87D2-47E233479A21}" type="slidenum">
              <a:rPr lang="en-US" smtClean="0"/>
              <a:pPr/>
              <a:t>12</a:t>
            </a:fld>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685800" y="152400"/>
            <a:ext cx="7772400" cy="1600200"/>
          </a:xfrm>
        </p:spPr>
        <p:txBody>
          <a:bodyPr/>
          <a:lstStyle/>
          <a:p>
            <a:r>
              <a:rPr lang="en-US" sz="3600" dirty="0" smtClean="0">
                <a:solidFill>
                  <a:schemeClr val="tx1">
                    <a:lumMod val="50000"/>
                    <a:lumOff val="50000"/>
                  </a:schemeClr>
                </a:solidFill>
              </a:rPr>
              <a:t> </a:t>
            </a:r>
            <a:r>
              <a:rPr lang="en-US" sz="3600" dirty="0">
                <a:solidFill>
                  <a:schemeClr val="tx1">
                    <a:lumMod val="50000"/>
                    <a:lumOff val="50000"/>
                  </a:schemeClr>
                </a:solidFill>
              </a:rPr>
              <a:t>9 NYCRR Part 358</a:t>
            </a:r>
            <a:endParaRPr lang="en-US" sz="3600" dirty="0" smtClean="0">
              <a:solidFill>
                <a:schemeClr val="tx1">
                  <a:lumMod val="50000"/>
                  <a:lumOff val="50000"/>
                </a:schemeClr>
              </a:solidFill>
            </a:endParaRPr>
          </a:p>
        </p:txBody>
      </p:sp>
      <p:sp>
        <p:nvSpPr>
          <p:cNvPr id="88067" name="Content Placeholder 2"/>
          <p:cNvSpPr>
            <a:spLocks noGrp="1"/>
          </p:cNvSpPr>
          <p:nvPr>
            <p:ph idx="1"/>
          </p:nvPr>
        </p:nvSpPr>
        <p:spPr>
          <a:xfrm>
            <a:off x="685800" y="1524000"/>
            <a:ext cx="7772400" cy="4572000"/>
          </a:xfrm>
        </p:spPr>
        <p:txBody>
          <a:bodyPr/>
          <a:lstStyle/>
          <a:p>
            <a:r>
              <a:rPr lang="en-US" sz="2400" dirty="0" smtClean="0"/>
              <a:t>Four Qualified Ignition Interlock Manufacturers to serve potential population of </a:t>
            </a:r>
            <a:r>
              <a:rPr lang="en-US" sz="2400" b="1" dirty="0" smtClean="0"/>
              <a:t>26,000 DWI offenders</a:t>
            </a:r>
            <a:r>
              <a:rPr lang="en-US" sz="2400" dirty="0" smtClean="0"/>
              <a:t>:</a:t>
            </a:r>
          </a:p>
          <a:p>
            <a:endParaRPr lang="en-US" sz="2400" dirty="0" smtClean="0"/>
          </a:p>
          <a:p>
            <a:pPr lvl="1"/>
            <a:r>
              <a:rPr lang="en-US" sz="2000" dirty="0" smtClean="0"/>
              <a:t>NYS </a:t>
            </a:r>
            <a:r>
              <a:rPr lang="en-US" sz="2000" b="1" i="1" u="sng" dirty="0" smtClean="0"/>
              <a:t>divided into four (4) regions </a:t>
            </a:r>
            <a:r>
              <a:rPr lang="en-US" sz="2000" dirty="0" smtClean="0"/>
              <a:t>(consistent with COPA regions) to ensure that service is available in all localities.</a:t>
            </a:r>
          </a:p>
          <a:p>
            <a:pPr marL="457200" lvl="1" indent="0">
              <a:buNone/>
            </a:pPr>
            <a:r>
              <a:rPr lang="en-US" sz="2000" dirty="0" smtClean="0"/>
              <a:t> </a:t>
            </a:r>
          </a:p>
          <a:p>
            <a:pPr lvl="1"/>
            <a:r>
              <a:rPr lang="en-US" sz="2000" dirty="0" smtClean="0"/>
              <a:t>Manufacturers must maintain network of installation service providers </a:t>
            </a:r>
            <a:r>
              <a:rPr lang="en-US" sz="2000" b="1" i="1" u="sng" dirty="0" smtClean="0"/>
              <a:t>within 50-miles of each operator.</a:t>
            </a:r>
          </a:p>
          <a:p>
            <a:pPr marL="457200" lvl="1" indent="0">
              <a:buNone/>
            </a:pPr>
            <a:endParaRPr lang="en-US" sz="2000" u="sng" dirty="0" smtClean="0"/>
          </a:p>
          <a:p>
            <a:pPr lvl="1"/>
            <a:r>
              <a:rPr lang="en-US" sz="2000" dirty="0" smtClean="0"/>
              <a:t>State Regulations provide that Operators may shop manufacturer (Model) but probation and monitoring agencies will </a:t>
            </a:r>
            <a:r>
              <a:rPr lang="en-US" sz="2000" u="sng" dirty="0" smtClean="0"/>
              <a:t>determine the Class </a:t>
            </a:r>
            <a:r>
              <a:rPr lang="en-US" sz="2000" dirty="0" smtClean="0"/>
              <a:t>of ignition interlock device and probation will </a:t>
            </a:r>
            <a:r>
              <a:rPr lang="en-US" sz="2000" u="sng" dirty="0" smtClean="0"/>
              <a:t>determine Class and Features.</a:t>
            </a:r>
          </a:p>
          <a:p>
            <a:endParaRPr lang="en-US" sz="1800" dirty="0" smtClean="0"/>
          </a:p>
        </p:txBody>
      </p:sp>
      <p:sp>
        <p:nvSpPr>
          <p:cNvPr id="88068" name="Slide Number Placeholder 3"/>
          <p:cNvSpPr>
            <a:spLocks noGrp="1"/>
          </p:cNvSpPr>
          <p:nvPr>
            <p:ph type="sldNum" sz="quarter" idx="12"/>
          </p:nvPr>
        </p:nvSpPr>
        <p:spPr>
          <a:noFill/>
        </p:spPr>
        <p:txBody>
          <a:bodyPr/>
          <a:lstStyle/>
          <a:p>
            <a:fld id="{7BD5E1F5-09A4-4A8E-BDD0-9C518D49ABCA}" type="slidenum">
              <a:rPr lang="en-US" smtClean="0"/>
              <a:pPr/>
              <a:t>13</a:t>
            </a:fld>
            <a:endParaRPr 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i="1" u="sng" dirty="0" smtClean="0">
                <a:solidFill>
                  <a:schemeClr val="tx1"/>
                </a:solidFill>
              </a:rPr>
              <a:t>NY Ignition Interlock Device Classification System</a:t>
            </a:r>
          </a:p>
        </p:txBody>
      </p:sp>
      <p:sp>
        <p:nvSpPr>
          <p:cNvPr id="23555" name="Text Placeholder 2"/>
          <p:cNvSpPr>
            <a:spLocks noGrp="1"/>
          </p:cNvSpPr>
          <p:nvPr>
            <p:ph type="body" sz="half" idx="1"/>
          </p:nvPr>
        </p:nvSpPr>
        <p:spPr bwMode="auto">
          <a:xfrm>
            <a:off x="457200" y="1143000"/>
            <a:ext cx="4038600" cy="495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smtClean="0"/>
              <a:t>For installations on or after November 1, 2013 a camera is a requirement of ALL Ignition Interlock Devices.</a:t>
            </a:r>
          </a:p>
        </p:txBody>
      </p:sp>
      <p:pic>
        <p:nvPicPr>
          <p:cNvPr id="23556" name="Content Placeholder 5"/>
          <p:cNvPicPr>
            <a:picLocks noGrp="1" noChangeAspect="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4876800" y="990600"/>
            <a:ext cx="3810000" cy="2647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Content Placeholder 4"/>
          <p:cNvSpPr>
            <a:spLocks noGrp="1"/>
          </p:cNvSpPr>
          <p:nvPr>
            <p:ph sz="quarter" idx="3"/>
          </p:nvPr>
        </p:nvSpPr>
        <p:spPr bwMode="auto">
          <a:xfrm>
            <a:off x="4648200" y="3733800"/>
            <a:ext cx="4038600" cy="251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b="1" i="1" dirty="0" smtClean="0"/>
              <a:t>photo of the operator will be taken every time he/she is prompted to take a test.  Increases offender accountability and is of beneficial use for evidentiary purposes in cases of failed tests.</a:t>
            </a:r>
            <a:endParaRPr lang="en-US" altLang="en-US" sz="2000" dirty="0" smtClean="0"/>
          </a:p>
        </p:txBody>
      </p:sp>
    </p:spTree>
    <p:extLst>
      <p:ext uri="{BB962C8B-B14F-4D97-AF65-F5344CB8AC3E}">
        <p14:creationId xmlns:p14="http://schemas.microsoft.com/office/powerpoint/2010/main" val="29425516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609600" y="228600"/>
            <a:ext cx="7848600" cy="1295400"/>
          </a:xfrm>
        </p:spPr>
        <p:txBody>
          <a:bodyPr/>
          <a:lstStyle/>
          <a:p>
            <a:r>
              <a:rPr lang="en-US" sz="3600" dirty="0" smtClean="0">
                <a:solidFill>
                  <a:schemeClr val="tx1">
                    <a:lumMod val="50000"/>
                    <a:lumOff val="50000"/>
                  </a:schemeClr>
                </a:solidFill>
              </a:rPr>
              <a:t> New NYS IID Classification System </a:t>
            </a:r>
          </a:p>
        </p:txBody>
      </p:sp>
      <p:sp>
        <p:nvSpPr>
          <p:cNvPr id="95235" name="Content Placeholder 2"/>
          <p:cNvSpPr>
            <a:spLocks noGrp="1"/>
          </p:cNvSpPr>
          <p:nvPr>
            <p:ph idx="1"/>
          </p:nvPr>
        </p:nvSpPr>
        <p:spPr>
          <a:xfrm>
            <a:off x="533400" y="1524000"/>
            <a:ext cx="7924800" cy="4876800"/>
          </a:xfrm>
        </p:spPr>
        <p:txBody>
          <a:bodyPr/>
          <a:lstStyle/>
          <a:p>
            <a:pPr>
              <a:buFontTx/>
              <a:buNone/>
            </a:pPr>
            <a:r>
              <a:rPr lang="en-US" sz="2400" b="1" dirty="0" smtClean="0"/>
              <a:t>For installations on or after November 1, 2013:</a:t>
            </a:r>
          </a:p>
          <a:p>
            <a:pPr>
              <a:buFontTx/>
              <a:buNone/>
            </a:pPr>
            <a:r>
              <a:rPr lang="en-US" sz="1800" b="1" u="sng" dirty="0" smtClean="0"/>
              <a:t>Class I:</a:t>
            </a:r>
            <a:r>
              <a:rPr lang="en-US" sz="1800" b="1" dirty="0" smtClean="0"/>
              <a:t> </a:t>
            </a:r>
            <a:r>
              <a:rPr lang="en-US" sz="1800" dirty="0" smtClean="0"/>
              <a:t>This device contains the following features: Meets all New York State DOH (Part 59), NHTSA Regulations and Standards,  utilizes fuel cell technology, capabilities for storage of data, programmable re-test sequences, data download, anti-tampering and anti-circumvention features, </a:t>
            </a:r>
            <a:r>
              <a:rPr lang="en-US" sz="1800" b="1" i="1" dirty="0" smtClean="0"/>
              <a:t>camera-photographic positive identification capability, photo of the operator will be taken every time operator is prompted to take a test</a:t>
            </a:r>
            <a:r>
              <a:rPr lang="en-US" sz="1800" i="1" dirty="0" smtClean="0"/>
              <a:t>, </a:t>
            </a:r>
            <a:r>
              <a:rPr lang="en-US" sz="1800" dirty="0" smtClean="0"/>
              <a:t>infra-red or other low light camera capability for night use, breath sample validity features, 24/7 access to operator data by monitors, and voice or visual instruction.</a:t>
            </a:r>
          </a:p>
          <a:p>
            <a:pPr>
              <a:buFontTx/>
              <a:buNone/>
            </a:pPr>
            <a:r>
              <a:rPr lang="en-US" sz="1800" b="1" u="sng" dirty="0" smtClean="0"/>
              <a:t>Class II: </a:t>
            </a:r>
            <a:r>
              <a:rPr lang="en-US" sz="1800" dirty="0" smtClean="0"/>
              <a:t>This device has all the features of Class I and contains the following additional features: </a:t>
            </a:r>
            <a:r>
              <a:rPr lang="en-US" sz="1800" b="1" i="1" dirty="0" smtClean="0"/>
              <a:t>Global Positioning System (GPS) </a:t>
            </a:r>
            <a:r>
              <a:rPr lang="en-US" sz="1800" dirty="0" smtClean="0"/>
              <a:t>location of vehicle and </a:t>
            </a:r>
            <a:r>
              <a:rPr lang="en-US" sz="1800" b="1" i="1" dirty="0" smtClean="0"/>
              <a:t>Real Time Data (RTD) </a:t>
            </a:r>
            <a:r>
              <a:rPr lang="en-US" sz="1800" dirty="0" smtClean="0"/>
              <a:t>reporting.</a:t>
            </a:r>
          </a:p>
          <a:p>
            <a:pPr>
              <a:buFontTx/>
              <a:buNone/>
            </a:pPr>
            <a:r>
              <a:rPr lang="en-US" sz="1800" b="1" u="sng" dirty="0" smtClean="0"/>
              <a:t>Class III: </a:t>
            </a:r>
            <a:r>
              <a:rPr lang="en-US" sz="1800" dirty="0" smtClean="0"/>
              <a:t>This device has all the features of Class I and II and includes capacity for Emergency Notification to Law Enforcement- </a:t>
            </a:r>
            <a:r>
              <a:rPr lang="en-US" sz="1800" b="1" i="1" dirty="0" smtClean="0"/>
              <a:t>Emergency Response Program </a:t>
            </a:r>
            <a:r>
              <a:rPr lang="en-US" sz="1800" dirty="0" smtClean="0"/>
              <a:t>for interception of a targeted vehicle during a Rolling Re-Test failure. </a:t>
            </a:r>
          </a:p>
          <a:p>
            <a:pPr>
              <a:buFontTx/>
              <a:buNone/>
            </a:pPr>
            <a:endParaRPr lang="en-US" sz="1800" u="sng" dirty="0" smtClean="0"/>
          </a:p>
          <a:p>
            <a:endParaRPr lang="en-US" dirty="0" smtClean="0"/>
          </a:p>
        </p:txBody>
      </p:sp>
      <p:sp>
        <p:nvSpPr>
          <p:cNvPr id="95236" name="Slide Number Placeholder 3"/>
          <p:cNvSpPr>
            <a:spLocks noGrp="1"/>
          </p:cNvSpPr>
          <p:nvPr>
            <p:ph type="sldNum" sz="quarter" idx="12"/>
          </p:nvPr>
        </p:nvSpPr>
        <p:spPr>
          <a:noFill/>
        </p:spPr>
        <p:txBody>
          <a:bodyPr/>
          <a:lstStyle/>
          <a:p>
            <a:fld id="{6B9BAB68-B5A2-4744-AB4B-C7FFA0D4718A}" type="slidenum">
              <a:rPr lang="en-US" smtClean="0"/>
              <a:pPr/>
              <a:t>15</a:t>
            </a:fld>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85800" y="304800"/>
            <a:ext cx="7772400" cy="1143000"/>
          </a:xfrm>
        </p:spPr>
        <p:txBody>
          <a:bodyPr/>
          <a:lstStyle/>
          <a:p>
            <a:r>
              <a:rPr lang="en-US" sz="3600" dirty="0" smtClean="0">
                <a:solidFill>
                  <a:schemeClr val="tx1">
                    <a:lumMod val="50000"/>
                    <a:lumOff val="50000"/>
                  </a:schemeClr>
                </a:solidFill>
              </a:rPr>
              <a:t> 9 NYCRR Part 358</a:t>
            </a:r>
          </a:p>
        </p:txBody>
      </p:sp>
      <p:sp>
        <p:nvSpPr>
          <p:cNvPr id="90115" name="Content Placeholder 2"/>
          <p:cNvSpPr>
            <a:spLocks noGrp="1"/>
          </p:cNvSpPr>
          <p:nvPr>
            <p:ph idx="1"/>
          </p:nvPr>
        </p:nvSpPr>
        <p:spPr>
          <a:xfrm>
            <a:off x="609600" y="1752600"/>
            <a:ext cx="7848600" cy="4343400"/>
          </a:xfrm>
        </p:spPr>
        <p:txBody>
          <a:bodyPr/>
          <a:lstStyle/>
          <a:p>
            <a:pPr>
              <a:buFontTx/>
              <a:buNone/>
            </a:pPr>
            <a:r>
              <a:rPr lang="en-US" sz="2400" dirty="0" smtClean="0"/>
              <a:t>DCJS/OPCA Regulation requirements for installation of IID’s and notifications: </a:t>
            </a:r>
          </a:p>
          <a:p>
            <a:r>
              <a:rPr lang="en-US" sz="2000" dirty="0" smtClean="0"/>
              <a:t>Monitor shall receive </a:t>
            </a:r>
            <a:r>
              <a:rPr lang="en-US" sz="2000" b="1" dirty="0" smtClean="0"/>
              <a:t>notification from the Court </a:t>
            </a:r>
            <a:r>
              <a:rPr lang="en-US" sz="2000" dirty="0" smtClean="0"/>
              <a:t>pursuant to its county plan for IID condition/installation within </a:t>
            </a:r>
            <a:r>
              <a:rPr lang="en-US" sz="2000" b="1" u="sng" dirty="0" smtClean="0"/>
              <a:t>5 business days</a:t>
            </a:r>
          </a:p>
          <a:p>
            <a:r>
              <a:rPr lang="en-US" sz="2000" dirty="0" smtClean="0"/>
              <a:t>Operators required to have </a:t>
            </a:r>
            <a:r>
              <a:rPr lang="en-US" sz="2000" b="1" u="sng" dirty="0" smtClean="0"/>
              <a:t>IID installed w/in 10 business days </a:t>
            </a:r>
            <a:r>
              <a:rPr lang="en-US" sz="2000" dirty="0" smtClean="0"/>
              <a:t>of Court Order</a:t>
            </a:r>
          </a:p>
          <a:p>
            <a:r>
              <a:rPr lang="en-US" sz="2000" dirty="0" smtClean="0"/>
              <a:t>Operator shall </a:t>
            </a:r>
            <a:r>
              <a:rPr lang="en-US" sz="2000" b="1" u="sng" dirty="0" smtClean="0"/>
              <a:t>provide proof of installation within 3 business days </a:t>
            </a:r>
            <a:r>
              <a:rPr lang="en-US" sz="2000" dirty="0" smtClean="0"/>
              <a:t>to Court, County Probation Department or designated Monitor</a:t>
            </a:r>
          </a:p>
          <a:p>
            <a:r>
              <a:rPr lang="en-US" sz="2000" dirty="0" smtClean="0"/>
              <a:t>Operator shall submit to service visits within </a:t>
            </a:r>
            <a:r>
              <a:rPr lang="en-US" sz="2000" b="1" u="sng" dirty="0" smtClean="0"/>
              <a:t>30 calendar days</a:t>
            </a:r>
            <a:r>
              <a:rPr lang="en-US" sz="2000" dirty="0" smtClean="0"/>
              <a:t>.   For detachable handheld units, submit to 30-day visits, followed by </a:t>
            </a:r>
            <a:r>
              <a:rPr lang="en-US" sz="2000" b="1" u="sng" dirty="0" smtClean="0"/>
              <a:t>60-day visits</a:t>
            </a:r>
          </a:p>
        </p:txBody>
      </p:sp>
      <p:sp>
        <p:nvSpPr>
          <p:cNvPr id="90116" name="Slide Number Placeholder 3"/>
          <p:cNvSpPr>
            <a:spLocks noGrp="1"/>
          </p:cNvSpPr>
          <p:nvPr>
            <p:ph type="sldNum" sz="quarter" idx="12"/>
          </p:nvPr>
        </p:nvSpPr>
        <p:spPr>
          <a:noFill/>
        </p:spPr>
        <p:txBody>
          <a:bodyPr/>
          <a:lstStyle/>
          <a:p>
            <a:fld id="{D22E7069-0106-48A4-B92B-E5E102BAFD6A}" type="slidenum">
              <a:rPr lang="en-US" smtClean="0"/>
              <a:pPr/>
              <a:t>16</a:t>
            </a:fld>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85800" y="228600"/>
            <a:ext cx="7772400" cy="990600"/>
          </a:xfrm>
        </p:spPr>
        <p:txBody>
          <a:bodyPr/>
          <a:lstStyle/>
          <a:p>
            <a:r>
              <a:rPr lang="en-US" altLang="en-US" sz="3200" smtClean="0">
                <a:solidFill>
                  <a:schemeClr val="tx1"/>
                </a:solidFill>
              </a:rPr>
              <a:t>Non-Compliance with IIDs</a:t>
            </a:r>
          </a:p>
        </p:txBody>
      </p:sp>
      <p:sp>
        <p:nvSpPr>
          <p:cNvPr id="18435" name="Content Placeholder 2"/>
          <p:cNvSpPr>
            <a:spLocks noGrp="1"/>
          </p:cNvSpPr>
          <p:nvPr>
            <p:ph idx="1"/>
          </p:nvPr>
        </p:nvSpPr>
        <p:spPr>
          <a:xfrm>
            <a:off x="381000" y="1447800"/>
            <a:ext cx="8305800" cy="5181600"/>
          </a:xfrm>
        </p:spPr>
        <p:txBody>
          <a:bodyPr/>
          <a:lstStyle/>
          <a:p>
            <a:r>
              <a:rPr lang="en-US" altLang="en-US" sz="2000" smtClean="0"/>
              <a:t>Probation Departments and CD Monitors must notify the Court and District Attorney within three business days of the following: </a:t>
            </a:r>
          </a:p>
          <a:p>
            <a:pPr lvl="1"/>
            <a:r>
              <a:rPr lang="en-US" altLang="en-US" sz="2400" smtClean="0"/>
              <a:t>Operator failure to install IID on the vehicle(s) he/she owns or operates</a:t>
            </a:r>
          </a:p>
          <a:p>
            <a:pPr lvl="1"/>
            <a:r>
              <a:rPr lang="en-US" altLang="en-US" sz="2400" smtClean="0"/>
              <a:t>Operator has not complied with service visit requirements</a:t>
            </a:r>
          </a:p>
          <a:p>
            <a:pPr lvl="1"/>
            <a:r>
              <a:rPr lang="en-US" altLang="en-US" sz="2400" smtClean="0"/>
              <a:t>Report of alleged or attempted tampering or circumvention of IID</a:t>
            </a:r>
          </a:p>
          <a:p>
            <a:pPr lvl="1"/>
            <a:r>
              <a:rPr lang="en-US" altLang="en-US" sz="2400" smtClean="0"/>
              <a:t>Report of failed or missed start-up retest, or </a:t>
            </a:r>
          </a:p>
          <a:p>
            <a:pPr lvl="1"/>
            <a:r>
              <a:rPr lang="en-US" altLang="en-US" sz="2400" smtClean="0"/>
              <a:t>Report of failed or missed rolling retest, or</a:t>
            </a:r>
          </a:p>
          <a:p>
            <a:pPr lvl="1"/>
            <a:r>
              <a:rPr lang="en-US" altLang="en-US" sz="2400" smtClean="0"/>
              <a:t>Report of vehicle entering lock-out mode</a:t>
            </a:r>
          </a:p>
          <a:p>
            <a:pPr lvl="1"/>
            <a:r>
              <a:rPr lang="en-US" altLang="en-US" sz="2400" smtClean="0"/>
              <a:t>Any report of a failed test or re-test where BAC is .05% or higher</a:t>
            </a:r>
          </a:p>
          <a:p>
            <a:pPr lvl="1"/>
            <a:endParaRPr lang="en-US" altLang="en-US" sz="1600" smtClean="0"/>
          </a:p>
          <a:p>
            <a:r>
              <a:rPr lang="en-US" altLang="en-US" sz="2000" smtClean="0"/>
              <a:t> </a:t>
            </a:r>
            <a:endParaRPr lang="en-US" altLang="en-US" sz="1000" smtClean="0"/>
          </a:p>
          <a:p>
            <a:endParaRPr lang="en-US" altLang="en-US" smtClean="0"/>
          </a:p>
        </p:txBody>
      </p:sp>
      <p:sp>
        <p:nvSpPr>
          <p:cNvPr id="1843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57757C6-4EF8-47D8-A201-189CE7917951}" type="slidenum">
              <a:rPr lang="en-US" altLang="en-US" sz="1400"/>
              <a:pPr>
                <a:spcBef>
                  <a:spcPct val="0"/>
                </a:spcBef>
                <a:buFontTx/>
                <a:buNone/>
              </a:pPr>
              <a:t>17</a:t>
            </a:fld>
            <a:endParaRPr lang="en-US" altLang="en-US" sz="1400"/>
          </a:p>
        </p:txBody>
      </p:sp>
    </p:spTree>
    <p:extLst>
      <p:ext uri="{BB962C8B-B14F-4D97-AF65-F5344CB8AC3E}">
        <p14:creationId xmlns:p14="http://schemas.microsoft.com/office/powerpoint/2010/main" val="253549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chemeClr val="bg1">
                    <a:lumMod val="50000"/>
                  </a:schemeClr>
                </a:solidFill>
              </a:rPr>
              <a:t>Goal: Reduce Alcohol Related Fatalities</a:t>
            </a:r>
            <a:endParaRPr lang="en-US" sz="3200" b="1" dirty="0">
              <a:solidFill>
                <a:schemeClr val="bg1">
                  <a:lumMod val="50000"/>
                </a:schemeClr>
              </a:solidFill>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18</a:t>
            </a:fld>
            <a:endParaRPr lang="en-US"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828800"/>
            <a:ext cx="7543800" cy="3523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90600" y="6324600"/>
            <a:ext cx="4419600" cy="246221"/>
          </a:xfrm>
          <a:prstGeom prst="rect">
            <a:avLst/>
          </a:prstGeom>
          <a:noFill/>
        </p:spPr>
        <p:txBody>
          <a:bodyPr wrap="square" rtlCol="0">
            <a:spAutoFit/>
          </a:bodyPr>
          <a:lstStyle/>
          <a:p>
            <a:r>
              <a:rPr lang="en-US" sz="1000" dirty="0" smtClean="0"/>
              <a:t>Source: Institute of Traffic Safety Management Research</a:t>
            </a:r>
            <a:endParaRPr lang="en-US" sz="1000" dirty="0"/>
          </a:p>
        </p:txBody>
      </p:sp>
    </p:spTree>
    <p:extLst>
      <p:ext uri="{BB962C8B-B14F-4D97-AF65-F5344CB8AC3E}">
        <p14:creationId xmlns:p14="http://schemas.microsoft.com/office/powerpoint/2010/main" val="422801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676400"/>
          </a:xfrm>
        </p:spPr>
        <p:txBody>
          <a:bodyPr/>
          <a:lstStyle/>
          <a:p>
            <a:r>
              <a:rPr lang="en-US" dirty="0"/>
              <a:t/>
            </a:r>
            <a:br>
              <a:rPr lang="en-US" dirty="0"/>
            </a:br>
            <a:r>
              <a:rPr lang="en-US" sz="3200" dirty="0"/>
              <a:t> </a:t>
            </a:r>
            <a:r>
              <a:rPr lang="en-US" sz="3200" b="1" dirty="0" smtClean="0">
                <a:solidFill>
                  <a:schemeClr val="tx1">
                    <a:lumMod val="50000"/>
                    <a:lumOff val="50000"/>
                  </a:schemeClr>
                </a:solidFill>
              </a:rPr>
              <a:t>Reports: IID </a:t>
            </a:r>
            <a:r>
              <a:rPr lang="en-US" sz="3200" b="1" dirty="0">
                <a:solidFill>
                  <a:schemeClr val="tx1">
                    <a:lumMod val="50000"/>
                    <a:lumOff val="50000"/>
                  </a:schemeClr>
                </a:solidFill>
              </a:rPr>
              <a:t>Negative Events/Failed Tests </a:t>
            </a:r>
            <a:r>
              <a:rPr lang="en-US" sz="3200" b="1" dirty="0" smtClean="0">
                <a:solidFill>
                  <a:schemeClr val="tx1">
                    <a:lumMod val="50000"/>
                    <a:lumOff val="50000"/>
                  </a:schemeClr>
                </a:solidFill>
              </a:rPr>
              <a:t>by </a:t>
            </a:r>
            <a:r>
              <a:rPr lang="en-US" sz="3200" b="1" dirty="0">
                <a:solidFill>
                  <a:schemeClr val="tx1">
                    <a:lumMod val="50000"/>
                    <a:lumOff val="50000"/>
                  </a:schemeClr>
                </a:solidFill>
              </a:rPr>
              <a:t>County &amp;</a:t>
            </a:r>
            <a:r>
              <a:rPr lang="en-US" sz="3200" b="1" dirty="0" smtClean="0">
                <a:solidFill>
                  <a:schemeClr val="tx1">
                    <a:lumMod val="50000"/>
                    <a:lumOff val="50000"/>
                  </a:schemeClr>
                </a:solidFill>
              </a:rPr>
              <a:t> </a:t>
            </a:r>
            <a:r>
              <a:rPr lang="en-US" sz="3200" b="1" dirty="0">
                <a:solidFill>
                  <a:schemeClr val="tx1">
                    <a:lumMod val="50000"/>
                    <a:lumOff val="50000"/>
                  </a:schemeClr>
                </a:solidFill>
              </a:rPr>
              <a:t>by IID </a:t>
            </a:r>
            <a:r>
              <a:rPr lang="en-US" sz="3200" b="1" dirty="0" smtClean="0">
                <a:solidFill>
                  <a:schemeClr val="tx1">
                    <a:lumMod val="50000"/>
                    <a:lumOff val="50000"/>
                  </a:schemeClr>
                </a:solidFill>
              </a:rPr>
              <a:t>Manufacturer</a:t>
            </a:r>
            <a:r>
              <a:rPr lang="en-US" sz="3600" b="1" dirty="0"/>
              <a:t/>
            </a:r>
            <a:br>
              <a:rPr lang="en-US" sz="3600" b="1" dirty="0"/>
            </a:br>
            <a:endParaRPr lang="en-US" sz="3600" b="1" dirty="0"/>
          </a:p>
        </p:txBody>
      </p:sp>
      <p:sp>
        <p:nvSpPr>
          <p:cNvPr id="3" name="Content Placeholder 2"/>
          <p:cNvSpPr>
            <a:spLocks noGrp="1"/>
          </p:cNvSpPr>
          <p:nvPr>
            <p:ph idx="1"/>
          </p:nvPr>
        </p:nvSpPr>
        <p:spPr>
          <a:xfrm>
            <a:off x="685800" y="1981200"/>
            <a:ext cx="7772400" cy="4419600"/>
          </a:xfrm>
        </p:spPr>
        <p:txBody>
          <a:bodyPr/>
          <a:lstStyle/>
          <a:p>
            <a:pPr>
              <a:buFontTx/>
              <a:buChar char="-"/>
            </a:pPr>
            <a:r>
              <a:rPr lang="en-US" sz="2400" dirty="0" smtClean="0"/>
              <a:t>OPCA works with NY’s Qualified IID </a:t>
            </a:r>
            <a:r>
              <a:rPr lang="en-US" sz="2400" dirty="0"/>
              <a:t>Manufacturers &amp;</a:t>
            </a:r>
            <a:r>
              <a:rPr lang="en-US" sz="2400" dirty="0" smtClean="0"/>
              <a:t> DCJS’ </a:t>
            </a:r>
            <a:r>
              <a:rPr lang="en-US" sz="2400" dirty="0"/>
              <a:t>Office of Justice Research and Performance </a:t>
            </a:r>
            <a:r>
              <a:rPr lang="en-US" sz="2400" dirty="0" smtClean="0"/>
              <a:t>to </a:t>
            </a:r>
            <a:r>
              <a:rPr lang="en-US" sz="2400" dirty="0"/>
              <a:t>produce </a:t>
            </a:r>
            <a:r>
              <a:rPr lang="en-US" sz="2400" dirty="0" smtClean="0"/>
              <a:t>two </a:t>
            </a:r>
            <a:r>
              <a:rPr lang="en-US" sz="2400" dirty="0"/>
              <a:t>informative reports which relate directly to offender accountability. </a:t>
            </a:r>
            <a:endParaRPr lang="en-US" sz="2400" dirty="0" smtClean="0"/>
          </a:p>
          <a:p>
            <a:pPr marL="0" indent="0">
              <a:buNone/>
            </a:pPr>
            <a:endParaRPr lang="en-US" sz="1000" dirty="0" smtClean="0"/>
          </a:p>
          <a:p>
            <a:pPr>
              <a:buFontTx/>
              <a:buChar char="-"/>
            </a:pPr>
            <a:r>
              <a:rPr lang="en-US" sz="2400" dirty="0"/>
              <a:t>The data reflects the following </a:t>
            </a:r>
            <a:r>
              <a:rPr lang="en-US" sz="2400" dirty="0" smtClean="0"/>
              <a:t>events:</a:t>
            </a:r>
          </a:p>
          <a:p>
            <a:pPr lvl="1">
              <a:buFontTx/>
              <a:buChar char="-"/>
            </a:pPr>
            <a:r>
              <a:rPr lang="en-US" sz="1800" dirty="0" smtClean="0"/>
              <a:t>Missed </a:t>
            </a:r>
            <a:r>
              <a:rPr lang="en-US" sz="1800" dirty="0"/>
              <a:t>Service </a:t>
            </a:r>
            <a:r>
              <a:rPr lang="en-US" sz="1800" dirty="0" smtClean="0"/>
              <a:t>Visits</a:t>
            </a:r>
          </a:p>
          <a:p>
            <a:pPr lvl="1">
              <a:buFontTx/>
              <a:buChar char="-"/>
            </a:pPr>
            <a:r>
              <a:rPr lang="en-US" sz="1800" dirty="0" smtClean="0"/>
              <a:t>Failed/Missed </a:t>
            </a:r>
            <a:r>
              <a:rPr lang="en-US" sz="1800" dirty="0"/>
              <a:t>Start-up </a:t>
            </a:r>
            <a:r>
              <a:rPr lang="en-US" sz="1800" dirty="0" smtClean="0"/>
              <a:t>Re-tests</a:t>
            </a:r>
          </a:p>
          <a:p>
            <a:pPr lvl="1">
              <a:buFontTx/>
              <a:buChar char="-"/>
            </a:pPr>
            <a:r>
              <a:rPr lang="en-US" sz="1800" dirty="0" smtClean="0"/>
              <a:t>Failed </a:t>
            </a:r>
            <a:r>
              <a:rPr lang="en-US" sz="1800" dirty="0"/>
              <a:t>Start-up </a:t>
            </a:r>
            <a:r>
              <a:rPr lang="en-US" sz="1800" dirty="0" smtClean="0"/>
              <a:t>Re-tests </a:t>
            </a:r>
            <a:r>
              <a:rPr lang="en-US" sz="1800" dirty="0"/>
              <a:t>with </a:t>
            </a:r>
            <a:r>
              <a:rPr lang="en-US" sz="1800" dirty="0" err="1" smtClean="0"/>
              <a:t>BrAC</a:t>
            </a:r>
            <a:r>
              <a:rPr lang="en-US" sz="1800" dirty="0" smtClean="0"/>
              <a:t> </a:t>
            </a:r>
            <a:r>
              <a:rPr lang="en-US" sz="1800" dirty="0"/>
              <a:t>Range ≥ .</a:t>
            </a:r>
            <a:r>
              <a:rPr lang="en-US" sz="1800" dirty="0" smtClean="0"/>
              <a:t>08</a:t>
            </a:r>
          </a:p>
          <a:p>
            <a:pPr lvl="1">
              <a:buFontTx/>
              <a:buChar char="-"/>
            </a:pPr>
            <a:r>
              <a:rPr lang="en-US" sz="1800" dirty="0" smtClean="0"/>
              <a:t>Failed/Missed </a:t>
            </a:r>
            <a:r>
              <a:rPr lang="en-US" sz="1800" dirty="0"/>
              <a:t>Rolling </a:t>
            </a:r>
            <a:r>
              <a:rPr lang="en-US" sz="1800" dirty="0" smtClean="0"/>
              <a:t>Re-tests</a:t>
            </a:r>
          </a:p>
          <a:p>
            <a:pPr lvl="1">
              <a:buFontTx/>
              <a:buChar char="-"/>
            </a:pPr>
            <a:r>
              <a:rPr lang="en-US" sz="1800" dirty="0" smtClean="0"/>
              <a:t>Failed </a:t>
            </a:r>
            <a:r>
              <a:rPr lang="en-US" sz="1800" dirty="0"/>
              <a:t>Rolling </a:t>
            </a:r>
            <a:r>
              <a:rPr lang="en-US" sz="1800" dirty="0" smtClean="0"/>
              <a:t>Re-tests </a:t>
            </a:r>
            <a:r>
              <a:rPr lang="en-US" sz="1800" dirty="0"/>
              <a:t>with </a:t>
            </a:r>
            <a:r>
              <a:rPr lang="en-US" sz="1800" dirty="0" err="1" smtClean="0"/>
              <a:t>BrAC</a:t>
            </a:r>
            <a:r>
              <a:rPr lang="en-US" sz="1800" dirty="0" smtClean="0"/>
              <a:t> </a:t>
            </a:r>
            <a:r>
              <a:rPr lang="en-US" sz="1800" dirty="0"/>
              <a:t>Range ≥.</a:t>
            </a:r>
            <a:r>
              <a:rPr lang="en-US" sz="1800" dirty="0" smtClean="0"/>
              <a:t>08</a:t>
            </a:r>
          </a:p>
          <a:p>
            <a:pPr lvl="1">
              <a:buFontTx/>
              <a:buChar char="-"/>
            </a:pPr>
            <a:r>
              <a:rPr lang="en-US" sz="1800" dirty="0" smtClean="0"/>
              <a:t>Lock-outs Initiated</a:t>
            </a:r>
          </a:p>
          <a:p>
            <a:pPr lvl="1">
              <a:buFontTx/>
              <a:buChar char="-"/>
            </a:pPr>
            <a:r>
              <a:rPr lang="en-US" sz="1800" dirty="0" smtClean="0"/>
              <a:t>Vehicles </a:t>
            </a:r>
            <a:r>
              <a:rPr lang="en-US" sz="1800" dirty="0"/>
              <a:t>Disabled and Attempted Circumvention or </a:t>
            </a:r>
            <a:r>
              <a:rPr lang="en-US" sz="1800" dirty="0" smtClean="0"/>
              <a:t>Tampering.</a:t>
            </a:r>
            <a:endParaRPr lang="en-US" sz="1800" dirty="0"/>
          </a:p>
          <a:p>
            <a:pPr>
              <a:buFontTx/>
              <a:buChar char="-"/>
            </a:pPr>
            <a:endParaRPr lang="en-US" sz="2400" dirty="0" smtClean="0"/>
          </a:p>
          <a:p>
            <a:pPr>
              <a:buFontTx/>
              <a:buChar char="-"/>
            </a:pPr>
            <a:endParaRPr lang="en-US" sz="2400" dirty="0" smtClean="0"/>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19</a:t>
            </a:fld>
            <a:endParaRPr lang="en-US" dirty="0"/>
          </a:p>
        </p:txBody>
      </p:sp>
    </p:spTree>
    <p:extLst>
      <p:ext uri="{BB962C8B-B14F-4D97-AF65-F5344CB8AC3E}">
        <p14:creationId xmlns:p14="http://schemas.microsoft.com/office/powerpoint/2010/main" val="13128257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318" y="35859"/>
            <a:ext cx="7772400" cy="1600200"/>
          </a:xfrm>
        </p:spPr>
        <p:txBody>
          <a:bodyPr/>
          <a:lstStyle/>
          <a:p>
            <a:r>
              <a:rPr lang="en-US" sz="3200" b="1" dirty="0">
                <a:solidFill>
                  <a:schemeClr val="bg1">
                    <a:lumMod val="50000"/>
                  </a:schemeClr>
                </a:solidFill>
              </a:rPr>
              <a:t>IID Negative Events/Failed Tests </a:t>
            </a:r>
            <a:r>
              <a:rPr lang="en-US" sz="3200" b="1" dirty="0" smtClean="0">
                <a:solidFill>
                  <a:schemeClr val="bg1">
                    <a:lumMod val="50000"/>
                  </a:schemeClr>
                </a:solidFill>
              </a:rPr>
              <a:t>Report</a:t>
            </a:r>
            <a:r>
              <a:rPr lang="en-US" sz="3200" b="1" dirty="0">
                <a:solidFill>
                  <a:schemeClr val="bg1">
                    <a:lumMod val="50000"/>
                  </a:schemeClr>
                </a:solidFill>
              </a:rPr>
              <a:t/>
            </a:r>
            <a:br>
              <a:rPr lang="en-US" sz="3200" b="1" dirty="0">
                <a:solidFill>
                  <a:schemeClr val="bg1">
                    <a:lumMod val="50000"/>
                  </a:schemeClr>
                </a:solidFill>
              </a:rPr>
            </a:br>
            <a:r>
              <a:rPr lang="en-US" sz="3200" b="1" dirty="0">
                <a:solidFill>
                  <a:schemeClr val="bg1">
                    <a:lumMod val="50000"/>
                  </a:schemeClr>
                </a:solidFill>
              </a:rPr>
              <a:t>b</a:t>
            </a:r>
            <a:r>
              <a:rPr lang="en-US" sz="3200" b="1" dirty="0" smtClean="0">
                <a:solidFill>
                  <a:schemeClr val="bg1">
                    <a:lumMod val="50000"/>
                  </a:schemeClr>
                </a:solidFill>
              </a:rPr>
              <a:t>y County</a:t>
            </a:r>
            <a:endParaRPr lang="en-US" sz="3200" b="1" dirty="0">
              <a:solidFill>
                <a:schemeClr val="bg1">
                  <a:lumMod val="50000"/>
                </a:schemeClr>
              </a:solidFill>
            </a:endParaRPr>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20</a:t>
            </a:fld>
            <a:endParaRPr lang="en-U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1524000"/>
            <a:ext cx="86106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38351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219200"/>
          </a:xfrm>
        </p:spPr>
        <p:txBody>
          <a:bodyPr/>
          <a:lstStyle/>
          <a:p>
            <a:r>
              <a:rPr lang="en-US" sz="3600" b="1" dirty="0" smtClean="0">
                <a:solidFill>
                  <a:schemeClr val="bg1">
                    <a:lumMod val="50000"/>
                  </a:schemeClr>
                </a:solidFill>
              </a:rPr>
              <a:t>IID Negative Events/Failed Tests Report by Manufacturer</a:t>
            </a:r>
            <a:endParaRPr lang="en-US" sz="3600" b="1" dirty="0">
              <a:solidFill>
                <a:schemeClr val="bg1">
                  <a:lumMod val="50000"/>
                </a:schemeClr>
              </a:solidFill>
            </a:endParaRPr>
          </a:p>
        </p:txBody>
      </p:sp>
      <p:sp>
        <p:nvSpPr>
          <p:cNvPr id="4" name="Slide Number Placeholder 3"/>
          <p:cNvSpPr>
            <a:spLocks noGrp="1"/>
          </p:cNvSpPr>
          <p:nvPr>
            <p:ph type="sldNum" sz="quarter" idx="12"/>
          </p:nvPr>
        </p:nvSpPr>
        <p:spPr/>
        <p:txBody>
          <a:bodyPr/>
          <a:lstStyle/>
          <a:p>
            <a:pPr>
              <a:defRPr/>
            </a:pPr>
            <a:fld id="{B3B7D52F-5052-4B61-B297-359E698F400A}" type="slidenum">
              <a:rPr lang="en-US" smtClean="0"/>
              <a:pPr>
                <a:defRPr/>
              </a:pPr>
              <a:t>21</a:t>
            </a:fld>
            <a:endParaRPr lang="en-US" dirty="0"/>
          </a:p>
        </p:txBody>
      </p:sp>
      <p:pic>
        <p:nvPicPr>
          <p:cNvPr id="6"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828800"/>
            <a:ext cx="8382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5264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85800" y="304800"/>
            <a:ext cx="7772400" cy="838200"/>
          </a:xfrm>
        </p:spPr>
        <p:txBody>
          <a:bodyPr/>
          <a:lstStyle/>
          <a:p>
            <a:r>
              <a:rPr lang="en-US" altLang="en-US" sz="3200" b="1" dirty="0" smtClean="0">
                <a:solidFill>
                  <a:schemeClr val="bg1">
                    <a:lumMod val="50000"/>
                  </a:schemeClr>
                </a:solidFill>
              </a:rPr>
              <a:t>Metrics--DWI Arrests in New York State</a:t>
            </a:r>
          </a:p>
        </p:txBody>
      </p:sp>
      <p:sp>
        <p:nvSpPr>
          <p:cNvPr id="4099" name="Content Placeholder 2"/>
          <p:cNvSpPr>
            <a:spLocks noGrp="1"/>
          </p:cNvSpPr>
          <p:nvPr>
            <p:ph idx="1"/>
          </p:nvPr>
        </p:nvSpPr>
        <p:spPr>
          <a:xfrm>
            <a:off x="533400" y="1219200"/>
            <a:ext cx="7772400" cy="5105400"/>
          </a:xfrm>
        </p:spPr>
        <p:txBody>
          <a:bodyPr/>
          <a:lstStyle/>
          <a:p>
            <a:pPr algn="ctr">
              <a:buFontTx/>
              <a:buNone/>
            </a:pPr>
            <a:r>
              <a:rPr lang="en-US" altLang="en-US" sz="2800" u="sng" smtClean="0"/>
              <a:t>DWI Arrests VTL Section 1192</a:t>
            </a:r>
          </a:p>
          <a:p>
            <a:pPr algn="ctr">
              <a:buFontTx/>
              <a:buNone/>
            </a:pPr>
            <a:endParaRPr lang="en-US" altLang="en-US" sz="2800" u="sng" smtClean="0"/>
          </a:p>
          <a:p>
            <a:pPr>
              <a:buFontTx/>
              <a:buNone/>
            </a:pPr>
            <a:endParaRPr lang="en-US" altLang="en-US" sz="2400" u="sng" smtClean="0"/>
          </a:p>
        </p:txBody>
      </p:sp>
      <p:sp>
        <p:nvSpPr>
          <p:cNvPr id="410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A0B83842-A96C-4033-A0D3-1636C57212C3}" type="slidenum">
              <a:rPr lang="en-US" altLang="en-US" sz="1400"/>
              <a:pPr eaLnBrk="1" hangingPunct="1">
                <a:spcBef>
                  <a:spcPct val="0"/>
                </a:spcBef>
                <a:buFontTx/>
                <a:buNone/>
              </a:pPr>
              <a:t>22</a:t>
            </a:fld>
            <a:endParaRPr lang="en-US" altLang="en-US" sz="1400"/>
          </a:p>
        </p:txBody>
      </p:sp>
      <p:graphicFrame>
        <p:nvGraphicFramePr>
          <p:cNvPr id="5" name="Table 4"/>
          <p:cNvGraphicFramePr>
            <a:graphicFrameLocks noGrp="1"/>
          </p:cNvGraphicFramePr>
          <p:nvPr/>
        </p:nvGraphicFramePr>
        <p:xfrm>
          <a:off x="1219200" y="1860550"/>
          <a:ext cx="7162800" cy="4195762"/>
        </p:xfrm>
        <a:graphic>
          <a:graphicData uri="http://schemas.openxmlformats.org/drawingml/2006/table">
            <a:tbl>
              <a:tblPr firstRow="1" bandRow="1">
                <a:tableStyleId>{5C22544A-7EE6-4342-B048-85BDC9FD1C3A}</a:tableStyleId>
              </a:tblPr>
              <a:tblGrid>
                <a:gridCol w="1790700"/>
                <a:gridCol w="1790700"/>
                <a:gridCol w="1790700"/>
                <a:gridCol w="1790700"/>
              </a:tblGrid>
              <a:tr h="577780">
                <a:tc>
                  <a:txBody>
                    <a:bodyPr/>
                    <a:lstStyle/>
                    <a:p>
                      <a:r>
                        <a:rPr lang="en-US" sz="1800" dirty="0" smtClean="0"/>
                        <a:t>Year</a:t>
                      </a:r>
                      <a:endParaRPr lang="en-US" sz="1800" dirty="0"/>
                    </a:p>
                  </a:txBody>
                  <a:tcPr marT="45715" marB="45715"/>
                </a:tc>
                <a:tc>
                  <a:txBody>
                    <a:bodyPr/>
                    <a:lstStyle/>
                    <a:p>
                      <a:r>
                        <a:rPr lang="en-US" sz="1800" dirty="0" smtClean="0"/>
                        <a:t>Felonies</a:t>
                      </a:r>
                    </a:p>
                  </a:txBody>
                  <a:tcPr marT="45715" marB="45715"/>
                </a:tc>
                <a:tc>
                  <a:txBody>
                    <a:bodyPr/>
                    <a:lstStyle/>
                    <a:p>
                      <a:r>
                        <a:rPr lang="en-US" sz="1800" dirty="0" smtClean="0"/>
                        <a:t>Misdemeanors</a:t>
                      </a:r>
                      <a:endParaRPr lang="en-US" sz="1800" dirty="0"/>
                    </a:p>
                  </a:txBody>
                  <a:tcPr marT="45715" marB="45715"/>
                </a:tc>
                <a:tc>
                  <a:txBody>
                    <a:bodyPr/>
                    <a:lstStyle/>
                    <a:p>
                      <a:r>
                        <a:rPr lang="en-US" sz="1800" dirty="0" smtClean="0"/>
                        <a:t>Total </a:t>
                      </a:r>
                      <a:endParaRPr lang="en-US" sz="1800" dirty="0"/>
                    </a:p>
                  </a:txBody>
                  <a:tcPr marT="45715" marB="45715"/>
                </a:tc>
              </a:tr>
              <a:tr h="897557">
                <a:tc>
                  <a:txBody>
                    <a:bodyPr/>
                    <a:lstStyle/>
                    <a:p>
                      <a:r>
                        <a:rPr lang="en-US" sz="1800" dirty="0" smtClean="0"/>
                        <a:t>2010</a:t>
                      </a:r>
                      <a:endParaRPr lang="en-US" sz="1800" dirty="0"/>
                    </a:p>
                  </a:txBody>
                  <a:tcPr marT="45715" marB="45715"/>
                </a:tc>
                <a:tc>
                  <a:txBody>
                    <a:bodyPr/>
                    <a:lstStyle/>
                    <a:p>
                      <a:r>
                        <a:rPr lang="en-US" sz="1800" dirty="0" smtClean="0"/>
                        <a:t>7,050</a:t>
                      </a:r>
                      <a:endParaRPr lang="en-US" sz="1800" dirty="0"/>
                    </a:p>
                  </a:txBody>
                  <a:tcPr marT="45715" marB="45715"/>
                </a:tc>
                <a:tc>
                  <a:txBody>
                    <a:bodyPr/>
                    <a:lstStyle/>
                    <a:p>
                      <a:r>
                        <a:rPr lang="en-US" sz="1800" dirty="0" smtClean="0"/>
                        <a:t>47,474</a:t>
                      </a:r>
                      <a:endParaRPr lang="en-US" sz="1800" dirty="0"/>
                    </a:p>
                  </a:txBody>
                  <a:tcPr marT="45715" marB="45715"/>
                </a:tc>
                <a:tc>
                  <a:txBody>
                    <a:bodyPr/>
                    <a:lstStyle/>
                    <a:p>
                      <a:r>
                        <a:rPr lang="en-US" sz="1800" dirty="0" smtClean="0"/>
                        <a:t>54,524</a:t>
                      </a:r>
                      <a:endParaRPr lang="en-US" sz="1800" dirty="0"/>
                    </a:p>
                  </a:txBody>
                  <a:tcPr marT="45715" marB="45715"/>
                </a:tc>
              </a:tr>
              <a:tr h="835553">
                <a:tc>
                  <a:txBody>
                    <a:bodyPr/>
                    <a:lstStyle/>
                    <a:p>
                      <a:r>
                        <a:rPr lang="en-US" sz="1800" dirty="0" smtClean="0"/>
                        <a:t>2011</a:t>
                      </a:r>
                      <a:endParaRPr lang="en-US" sz="1800" dirty="0"/>
                    </a:p>
                  </a:txBody>
                  <a:tcPr marT="45715" marB="45715"/>
                </a:tc>
                <a:tc>
                  <a:txBody>
                    <a:bodyPr/>
                    <a:lstStyle/>
                    <a:p>
                      <a:r>
                        <a:rPr lang="en-US" sz="1800" dirty="0" smtClean="0"/>
                        <a:t>6,429</a:t>
                      </a:r>
                      <a:endParaRPr lang="en-US" sz="1800" dirty="0"/>
                    </a:p>
                  </a:txBody>
                  <a:tcPr marT="45715" marB="45715"/>
                </a:tc>
                <a:tc>
                  <a:txBody>
                    <a:bodyPr/>
                    <a:lstStyle/>
                    <a:p>
                      <a:r>
                        <a:rPr lang="en-US" sz="1800" dirty="0" smtClean="0"/>
                        <a:t>44,042</a:t>
                      </a:r>
                      <a:endParaRPr lang="en-US" sz="1800" dirty="0"/>
                    </a:p>
                  </a:txBody>
                  <a:tcPr marT="45715" marB="45715"/>
                </a:tc>
                <a:tc>
                  <a:txBody>
                    <a:bodyPr/>
                    <a:lstStyle/>
                    <a:p>
                      <a:r>
                        <a:rPr lang="en-US" sz="1800" dirty="0" smtClean="0"/>
                        <a:t>50,471</a:t>
                      </a:r>
                      <a:endParaRPr lang="en-US" sz="1800" dirty="0"/>
                    </a:p>
                  </a:txBody>
                  <a:tcPr marT="45715" marB="45715"/>
                </a:tc>
              </a:tr>
              <a:tr h="942436">
                <a:tc>
                  <a:txBody>
                    <a:bodyPr/>
                    <a:lstStyle/>
                    <a:p>
                      <a:r>
                        <a:rPr lang="en-US" sz="1800" dirty="0" smtClean="0"/>
                        <a:t>2012</a:t>
                      </a:r>
                      <a:endParaRPr lang="en-US" sz="1800" dirty="0"/>
                    </a:p>
                  </a:txBody>
                  <a:tcPr marT="45715" marB="45715"/>
                </a:tc>
                <a:tc>
                  <a:txBody>
                    <a:bodyPr/>
                    <a:lstStyle/>
                    <a:p>
                      <a:r>
                        <a:rPr lang="en-US" sz="1800" dirty="0" smtClean="0"/>
                        <a:t>6,199</a:t>
                      </a:r>
                      <a:endParaRPr lang="en-US" sz="1800" dirty="0"/>
                    </a:p>
                  </a:txBody>
                  <a:tcPr marT="45715" marB="45715"/>
                </a:tc>
                <a:tc>
                  <a:txBody>
                    <a:bodyPr/>
                    <a:lstStyle/>
                    <a:p>
                      <a:r>
                        <a:rPr lang="en-US" sz="1800" dirty="0" smtClean="0"/>
                        <a:t>42,629</a:t>
                      </a:r>
                      <a:endParaRPr lang="en-US" sz="1800" dirty="0"/>
                    </a:p>
                  </a:txBody>
                  <a:tcPr marT="45715" marB="45715"/>
                </a:tc>
                <a:tc>
                  <a:txBody>
                    <a:bodyPr/>
                    <a:lstStyle/>
                    <a:p>
                      <a:r>
                        <a:rPr lang="en-US" sz="1800" dirty="0" smtClean="0"/>
                        <a:t>48,828</a:t>
                      </a:r>
                      <a:endParaRPr lang="en-US" sz="1800" dirty="0"/>
                    </a:p>
                  </a:txBody>
                  <a:tcPr marT="45715" marB="45715"/>
                </a:tc>
              </a:tr>
              <a:tr h="942436">
                <a:tc>
                  <a:txBody>
                    <a:bodyPr/>
                    <a:lstStyle/>
                    <a:p>
                      <a:r>
                        <a:rPr lang="en-US" sz="1800" dirty="0" smtClean="0"/>
                        <a:t>2013</a:t>
                      </a:r>
                      <a:endParaRPr lang="en-US" sz="1400" dirty="0">
                        <a:solidFill>
                          <a:srgbClr val="FF0000"/>
                        </a:solidFill>
                      </a:endParaRPr>
                    </a:p>
                  </a:txBody>
                  <a:tcPr marT="45715" marB="45715"/>
                </a:tc>
                <a:tc>
                  <a:txBody>
                    <a:bodyPr/>
                    <a:lstStyle/>
                    <a:p>
                      <a:r>
                        <a:rPr lang="en-US" sz="1800" dirty="0" smtClean="0"/>
                        <a:t>6,014</a:t>
                      </a:r>
                      <a:endParaRPr lang="en-US" sz="1400" dirty="0"/>
                    </a:p>
                  </a:txBody>
                  <a:tcPr marT="45715" marB="45715"/>
                </a:tc>
                <a:tc>
                  <a:txBody>
                    <a:bodyPr/>
                    <a:lstStyle/>
                    <a:p>
                      <a:r>
                        <a:rPr lang="en-US" sz="1800" dirty="0" smtClean="0"/>
                        <a:t>42,218</a:t>
                      </a:r>
                      <a:endParaRPr lang="en-US" sz="1400" dirty="0"/>
                    </a:p>
                  </a:txBody>
                  <a:tcPr marT="45715" marB="45715"/>
                </a:tc>
                <a:tc>
                  <a:txBody>
                    <a:bodyPr/>
                    <a:lstStyle/>
                    <a:p>
                      <a:r>
                        <a:rPr lang="en-US" sz="1800" dirty="0" smtClean="0"/>
                        <a:t>48,232</a:t>
                      </a:r>
                      <a:endParaRPr lang="en-US" sz="1400" dirty="0"/>
                    </a:p>
                  </a:txBody>
                  <a:tcPr marT="45715" marB="45715"/>
                </a:tc>
              </a:tr>
            </a:tbl>
          </a:graphicData>
        </a:graphic>
      </p:graphicFrame>
    </p:spTree>
    <p:extLst>
      <p:ext uri="{BB962C8B-B14F-4D97-AF65-F5344CB8AC3E}">
        <p14:creationId xmlns:p14="http://schemas.microsoft.com/office/powerpoint/2010/main" val="8112568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81000" y="609600"/>
            <a:ext cx="8458200" cy="1295400"/>
          </a:xfrm>
        </p:spPr>
        <p:txBody>
          <a:bodyPr/>
          <a:lstStyle/>
          <a:p>
            <a:r>
              <a:rPr lang="en-US" altLang="en-US" sz="3600" b="1" dirty="0" smtClean="0">
                <a:solidFill>
                  <a:schemeClr val="bg1">
                    <a:lumMod val="50000"/>
                  </a:schemeClr>
                </a:solidFill>
              </a:rPr>
              <a:t>Leandra’s Law Dispositions</a:t>
            </a:r>
            <a:br>
              <a:rPr lang="en-US" altLang="en-US" sz="3600" b="1" dirty="0" smtClean="0">
                <a:solidFill>
                  <a:schemeClr val="bg1">
                    <a:lumMod val="50000"/>
                  </a:schemeClr>
                </a:solidFill>
              </a:rPr>
            </a:br>
            <a:r>
              <a:rPr lang="en-US" altLang="en-US" sz="3600" b="1" dirty="0" smtClean="0">
                <a:solidFill>
                  <a:schemeClr val="bg1">
                    <a:lumMod val="50000"/>
                  </a:schemeClr>
                </a:solidFill>
              </a:rPr>
              <a:t> December 18, 2009-April 22, 2014</a:t>
            </a:r>
            <a:r>
              <a:rPr lang="en-US" altLang="en-US" sz="3600" dirty="0" smtClean="0">
                <a:solidFill>
                  <a:schemeClr val="bg1">
                    <a:lumMod val="50000"/>
                  </a:schemeClr>
                </a:solidFill>
              </a:rPr>
              <a:t/>
            </a:r>
            <a:br>
              <a:rPr lang="en-US" altLang="en-US" sz="3600" dirty="0" smtClean="0">
                <a:solidFill>
                  <a:schemeClr val="bg1">
                    <a:lumMod val="50000"/>
                  </a:schemeClr>
                </a:solidFill>
              </a:rPr>
            </a:br>
            <a:r>
              <a:rPr lang="en-US" altLang="en-US" sz="3600" dirty="0" smtClean="0">
                <a:solidFill>
                  <a:schemeClr val="bg1">
                    <a:lumMod val="50000"/>
                  </a:schemeClr>
                </a:solidFill>
              </a:rPr>
              <a:t/>
            </a:r>
            <a:br>
              <a:rPr lang="en-US" altLang="en-US" sz="3600" dirty="0" smtClean="0">
                <a:solidFill>
                  <a:schemeClr val="bg1">
                    <a:lumMod val="50000"/>
                  </a:schemeClr>
                </a:solidFill>
              </a:rPr>
            </a:br>
            <a:endParaRPr lang="en-US" altLang="en-US" sz="3600" dirty="0" smtClean="0">
              <a:solidFill>
                <a:schemeClr val="bg1">
                  <a:lumMod val="50000"/>
                </a:schemeClr>
              </a:solidFill>
            </a:endParaRPr>
          </a:p>
        </p:txBody>
      </p:sp>
      <p:sp>
        <p:nvSpPr>
          <p:cNvPr id="307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E9EA198A-B99A-4CC9-B57F-54A817636BFF}" type="slidenum">
              <a:rPr lang="en-US" altLang="en-US" sz="1400" smtClean="0"/>
              <a:pPr eaLnBrk="1" hangingPunct="1">
                <a:spcBef>
                  <a:spcPct val="0"/>
                </a:spcBef>
                <a:buFontTx/>
                <a:buNone/>
              </a:pPr>
              <a:t>23</a:t>
            </a:fld>
            <a:endParaRPr lang="en-US" altLang="en-US" sz="1400" smtClean="0"/>
          </a:p>
        </p:txBody>
      </p:sp>
      <p:sp>
        <p:nvSpPr>
          <p:cNvPr id="3076" name="Content Placeholder 5"/>
          <p:cNvSpPr>
            <a:spLocks noGrp="1"/>
          </p:cNvSpPr>
          <p:nvPr>
            <p:ph idx="1"/>
          </p:nvPr>
        </p:nvSpPr>
        <p:spPr>
          <a:xfrm>
            <a:off x="228600" y="1524000"/>
            <a:ext cx="8534400" cy="4800600"/>
          </a:xfrm>
        </p:spPr>
        <p:txBody>
          <a:bodyPr/>
          <a:lstStyle/>
          <a:p>
            <a:r>
              <a:rPr lang="en-US" altLang="en-US" dirty="0" smtClean="0"/>
              <a:t>Class E Felony Arrests (VTL 1192 (2-a)(b))</a:t>
            </a:r>
          </a:p>
          <a:p>
            <a:pPr>
              <a:buFontTx/>
              <a:buNone/>
            </a:pPr>
            <a:r>
              <a:rPr lang="en-US" altLang="en-US" dirty="0" smtClean="0"/>
              <a:t>   Aggravated DWI with a Child under 16 years of age in the motor vehicle </a:t>
            </a:r>
          </a:p>
          <a:p>
            <a:pPr>
              <a:buFontTx/>
              <a:buNone/>
            </a:pPr>
            <a:endParaRPr lang="en-US" altLang="en-US" dirty="0" smtClean="0"/>
          </a:p>
          <a:p>
            <a:r>
              <a:rPr lang="en-US" altLang="en-US" dirty="0" smtClean="0"/>
              <a:t>Arrests : 3,704</a:t>
            </a:r>
          </a:p>
          <a:p>
            <a:r>
              <a:rPr lang="en-US" altLang="en-US" dirty="0" smtClean="0"/>
              <a:t>Dispositions:	2,834</a:t>
            </a:r>
          </a:p>
          <a:p>
            <a:r>
              <a:rPr lang="en-US" altLang="en-US" dirty="0" smtClean="0"/>
              <a:t>Total Sentences:  2,710</a:t>
            </a:r>
          </a:p>
          <a:p>
            <a:pPr>
              <a:buFontTx/>
              <a:buNone/>
            </a:pPr>
            <a:r>
              <a:rPr lang="en-US" altLang="en-US" dirty="0" smtClean="0"/>
              <a:t>	 </a:t>
            </a:r>
            <a:endParaRPr lang="en-US" altLang="en-US" sz="2000" dirty="0" smtClean="0"/>
          </a:p>
          <a:p>
            <a:endParaRPr lang="en-US" altLang="en-US" dirty="0" smtClean="0"/>
          </a:p>
        </p:txBody>
      </p:sp>
    </p:spTree>
    <p:extLst>
      <p:ext uri="{BB962C8B-B14F-4D97-AF65-F5344CB8AC3E}">
        <p14:creationId xmlns:p14="http://schemas.microsoft.com/office/powerpoint/2010/main" val="21492376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85800" y="304800"/>
            <a:ext cx="7772400" cy="1143000"/>
          </a:xfrm>
        </p:spPr>
        <p:txBody>
          <a:bodyPr/>
          <a:lstStyle/>
          <a:p>
            <a:r>
              <a:rPr lang="en-US" altLang="en-US" sz="2800" b="1" dirty="0" smtClean="0">
                <a:solidFill>
                  <a:schemeClr val="bg1">
                    <a:lumMod val="50000"/>
                  </a:schemeClr>
                </a:solidFill>
              </a:rPr>
              <a:t>Leandra’s Law Sentences</a:t>
            </a:r>
            <a:br>
              <a:rPr lang="en-US" altLang="en-US" sz="2800" b="1" dirty="0" smtClean="0">
                <a:solidFill>
                  <a:schemeClr val="bg1">
                    <a:lumMod val="50000"/>
                  </a:schemeClr>
                </a:solidFill>
              </a:rPr>
            </a:br>
            <a:r>
              <a:rPr lang="en-US" altLang="en-US" sz="2800" b="1" dirty="0" smtClean="0">
                <a:solidFill>
                  <a:schemeClr val="bg1">
                    <a:lumMod val="50000"/>
                  </a:schemeClr>
                </a:solidFill>
              </a:rPr>
              <a:t>Aggravated DWI with Child Cases</a:t>
            </a:r>
            <a:br>
              <a:rPr lang="en-US" altLang="en-US" sz="2800" b="1" dirty="0" smtClean="0">
                <a:solidFill>
                  <a:schemeClr val="bg1">
                    <a:lumMod val="50000"/>
                  </a:schemeClr>
                </a:solidFill>
              </a:rPr>
            </a:br>
            <a:r>
              <a:rPr lang="en-US" altLang="en-US" sz="2800" b="1" dirty="0" smtClean="0">
                <a:solidFill>
                  <a:schemeClr val="bg1">
                    <a:lumMod val="50000"/>
                  </a:schemeClr>
                </a:solidFill>
              </a:rPr>
              <a:t> December 18, 2009-April 22, 2014</a:t>
            </a:r>
          </a:p>
        </p:txBody>
      </p:sp>
      <p:sp>
        <p:nvSpPr>
          <p:cNvPr id="409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D316BD4A-EAAB-4BD2-B9E8-DCCBA26DD87D}" type="slidenum">
              <a:rPr lang="en-US" altLang="en-US" sz="1400" smtClean="0"/>
              <a:pPr eaLnBrk="1" hangingPunct="1">
                <a:spcBef>
                  <a:spcPct val="0"/>
                </a:spcBef>
                <a:buFontTx/>
                <a:buNone/>
              </a:pPr>
              <a:t>24</a:t>
            </a:fld>
            <a:endParaRPr lang="en-US" altLang="en-US" sz="1400" smtClean="0"/>
          </a:p>
        </p:txBody>
      </p:sp>
      <p:sp>
        <p:nvSpPr>
          <p:cNvPr id="4100" name="Content Placeholder 5"/>
          <p:cNvSpPr>
            <a:spLocks noGrp="1"/>
          </p:cNvSpPr>
          <p:nvPr>
            <p:ph idx="1"/>
          </p:nvPr>
        </p:nvSpPr>
        <p:spPr>
          <a:xfrm>
            <a:off x="609600" y="1371600"/>
            <a:ext cx="7772400" cy="3962400"/>
          </a:xfrm>
        </p:spPr>
        <p:txBody>
          <a:bodyPr/>
          <a:lstStyle/>
          <a:p>
            <a:pPr algn="ctr">
              <a:buFontTx/>
              <a:buNone/>
            </a:pPr>
            <a:r>
              <a:rPr lang="en-US" altLang="en-US" b="1" u="sng" smtClean="0"/>
              <a:t>Sentences:</a:t>
            </a:r>
          </a:p>
          <a:p>
            <a:pPr lvl="1">
              <a:buFontTx/>
              <a:buNone/>
            </a:pPr>
            <a:endParaRPr lang="en-US" altLang="en-US" smtClean="0"/>
          </a:p>
          <a:p>
            <a:endParaRPr lang="en-US" altLang="en-US" smtClean="0"/>
          </a:p>
        </p:txBody>
      </p:sp>
      <p:graphicFrame>
        <p:nvGraphicFramePr>
          <p:cNvPr id="5" name="Table 4"/>
          <p:cNvGraphicFramePr>
            <a:graphicFrameLocks noGrp="1"/>
          </p:cNvGraphicFramePr>
          <p:nvPr>
            <p:extLst>
              <p:ext uri="{D42A27DB-BD31-4B8C-83A1-F6EECF244321}">
                <p14:modId xmlns:p14="http://schemas.microsoft.com/office/powerpoint/2010/main" val="3166450784"/>
              </p:ext>
            </p:extLst>
          </p:nvPr>
        </p:nvGraphicFramePr>
        <p:xfrm>
          <a:off x="457200" y="2133600"/>
          <a:ext cx="8077200" cy="3749673"/>
        </p:xfrm>
        <a:graphic>
          <a:graphicData uri="http://schemas.openxmlformats.org/drawingml/2006/table">
            <a:tbl>
              <a:tblPr firstRow="1" bandRow="1">
                <a:tableStyleId>{5C22544A-7EE6-4342-B048-85BDC9FD1C3A}</a:tableStyleId>
              </a:tblPr>
              <a:tblGrid>
                <a:gridCol w="4038600"/>
                <a:gridCol w="4038600"/>
              </a:tblGrid>
              <a:tr h="415954">
                <a:tc>
                  <a:txBody>
                    <a:bodyPr/>
                    <a:lstStyle/>
                    <a:p>
                      <a:r>
                        <a:rPr lang="en-US" sz="1800" b="0" dirty="0" smtClean="0">
                          <a:solidFill>
                            <a:schemeClr val="tx1"/>
                          </a:solidFill>
                        </a:rPr>
                        <a:t>Prison</a:t>
                      </a:r>
                      <a:endParaRPr lang="en-US" sz="1800" b="0" dirty="0">
                        <a:solidFill>
                          <a:schemeClr val="tx1"/>
                        </a:solidFill>
                      </a:endParaRPr>
                    </a:p>
                  </a:txBody>
                  <a:tcPr marT="45728" marB="45728">
                    <a:solidFill>
                      <a:schemeClr val="bg1">
                        <a:lumMod val="95000"/>
                      </a:schemeClr>
                    </a:solidFill>
                  </a:tcPr>
                </a:tc>
                <a:tc>
                  <a:txBody>
                    <a:bodyPr/>
                    <a:lstStyle/>
                    <a:p>
                      <a:pPr algn="ctr"/>
                      <a:r>
                        <a:rPr lang="en-US" sz="1800" b="0" dirty="0" smtClean="0">
                          <a:solidFill>
                            <a:schemeClr val="tx1"/>
                          </a:solidFill>
                        </a:rPr>
                        <a:t>    111 </a:t>
                      </a:r>
                      <a:r>
                        <a:rPr lang="en-US" sz="1800" b="0" baseline="0" dirty="0" smtClean="0">
                          <a:solidFill>
                            <a:schemeClr val="tx1"/>
                          </a:solidFill>
                        </a:rPr>
                        <a:t> (4.1%)</a:t>
                      </a:r>
                      <a:endParaRPr lang="en-US" sz="1800" b="0" dirty="0">
                        <a:solidFill>
                          <a:srgbClr val="FF0000"/>
                        </a:solidFill>
                      </a:endParaRPr>
                    </a:p>
                  </a:txBody>
                  <a:tcPr marT="45728" marB="45728">
                    <a:solidFill>
                      <a:schemeClr val="bg1">
                        <a:lumMod val="95000"/>
                      </a:schemeClr>
                    </a:solidFill>
                  </a:tcPr>
                </a:tc>
              </a:tr>
              <a:tr h="415954">
                <a:tc>
                  <a:txBody>
                    <a:bodyPr/>
                    <a:lstStyle/>
                    <a:p>
                      <a:r>
                        <a:rPr lang="en-US" sz="1800" dirty="0" smtClean="0"/>
                        <a:t>Local Jail</a:t>
                      </a:r>
                      <a:endParaRPr lang="en-US" sz="1800" dirty="0"/>
                    </a:p>
                  </a:txBody>
                  <a:tcPr marT="45728" marB="45728"/>
                </a:tc>
                <a:tc>
                  <a:txBody>
                    <a:bodyPr/>
                    <a:lstStyle/>
                    <a:p>
                      <a:pPr algn="ctr"/>
                      <a:r>
                        <a:rPr lang="en-US" sz="1800" dirty="0" smtClean="0"/>
                        <a:t>    213 </a:t>
                      </a:r>
                      <a:r>
                        <a:rPr lang="en-US" sz="1800" baseline="0" dirty="0" smtClean="0"/>
                        <a:t> </a:t>
                      </a:r>
                      <a:r>
                        <a:rPr lang="en-US" sz="1800" dirty="0" smtClean="0"/>
                        <a:t>(7.9%)</a:t>
                      </a:r>
                      <a:endParaRPr lang="en-US" sz="1800" dirty="0"/>
                    </a:p>
                  </a:txBody>
                  <a:tcPr marT="45728" marB="45728"/>
                </a:tc>
              </a:tr>
              <a:tr h="415954">
                <a:tc>
                  <a:txBody>
                    <a:bodyPr/>
                    <a:lstStyle/>
                    <a:p>
                      <a:r>
                        <a:rPr lang="en-US" sz="1800" dirty="0" smtClean="0"/>
                        <a:t>Time Served</a:t>
                      </a:r>
                      <a:endParaRPr lang="en-US" sz="1800" dirty="0"/>
                    </a:p>
                  </a:txBody>
                  <a:tcPr marT="45728" marB="45728"/>
                </a:tc>
                <a:tc>
                  <a:txBody>
                    <a:bodyPr/>
                    <a:lstStyle/>
                    <a:p>
                      <a:pPr algn="ctr"/>
                      <a:r>
                        <a:rPr lang="en-US" sz="1800" dirty="0" smtClean="0"/>
                        <a:t>     20 </a:t>
                      </a:r>
                      <a:r>
                        <a:rPr lang="en-US" sz="1800" baseline="0" dirty="0" smtClean="0"/>
                        <a:t> </a:t>
                      </a:r>
                      <a:r>
                        <a:rPr lang="en-US" sz="1800" dirty="0" smtClean="0"/>
                        <a:t>(0.7%)</a:t>
                      </a:r>
                      <a:endParaRPr lang="en-US" sz="1800" dirty="0"/>
                    </a:p>
                  </a:txBody>
                  <a:tcPr marT="45728" marB="45728"/>
                </a:tc>
              </a:tr>
              <a:tr h="415954">
                <a:tc>
                  <a:txBody>
                    <a:bodyPr/>
                    <a:lstStyle/>
                    <a:p>
                      <a:r>
                        <a:rPr lang="en-US" sz="1800" dirty="0" smtClean="0"/>
                        <a:t>Jail &amp; Probation</a:t>
                      </a:r>
                      <a:endParaRPr lang="en-US" sz="1800" dirty="0"/>
                    </a:p>
                  </a:txBody>
                  <a:tcPr marT="45728" marB="45728"/>
                </a:tc>
                <a:tc>
                  <a:txBody>
                    <a:bodyPr/>
                    <a:lstStyle/>
                    <a:p>
                      <a:pPr algn="ctr"/>
                      <a:r>
                        <a:rPr lang="en-US" sz="1800" dirty="0" smtClean="0"/>
                        <a:t>   543  (20%)</a:t>
                      </a:r>
                      <a:endParaRPr lang="en-US" sz="1800" dirty="0"/>
                    </a:p>
                  </a:txBody>
                  <a:tcPr marT="45728" marB="45728"/>
                </a:tc>
              </a:tr>
              <a:tr h="415954">
                <a:tc>
                  <a:txBody>
                    <a:bodyPr/>
                    <a:lstStyle/>
                    <a:p>
                      <a:r>
                        <a:rPr lang="en-US" sz="1800" dirty="0" smtClean="0"/>
                        <a:t>Probation</a:t>
                      </a:r>
                      <a:endParaRPr lang="en-US" sz="1800" dirty="0"/>
                    </a:p>
                  </a:txBody>
                  <a:tcPr marT="45728" marB="45728"/>
                </a:tc>
                <a:tc>
                  <a:txBody>
                    <a:bodyPr/>
                    <a:lstStyle/>
                    <a:p>
                      <a:pPr algn="ctr"/>
                      <a:r>
                        <a:rPr lang="en-US" sz="1800" dirty="0" smtClean="0"/>
                        <a:t>   1234  (45.5%)</a:t>
                      </a:r>
                      <a:endParaRPr lang="en-US" sz="1800" dirty="0"/>
                    </a:p>
                  </a:txBody>
                  <a:tcPr marT="45728" marB="45728"/>
                </a:tc>
              </a:tr>
              <a:tr h="415954">
                <a:tc>
                  <a:txBody>
                    <a:bodyPr/>
                    <a:lstStyle/>
                    <a:p>
                      <a:r>
                        <a:rPr lang="en-US" sz="1800" dirty="0" smtClean="0"/>
                        <a:t>Fine</a:t>
                      </a:r>
                      <a:endParaRPr lang="en-US" sz="1800" dirty="0"/>
                    </a:p>
                  </a:txBody>
                  <a:tcPr marT="45728" marB="45728"/>
                </a:tc>
                <a:tc>
                  <a:txBody>
                    <a:bodyPr/>
                    <a:lstStyle/>
                    <a:p>
                      <a:pPr algn="ctr"/>
                      <a:r>
                        <a:rPr lang="en-US" sz="1800" dirty="0" smtClean="0"/>
                        <a:t>      509  (18.8%)</a:t>
                      </a:r>
                      <a:endParaRPr lang="en-US" sz="1800" dirty="0"/>
                    </a:p>
                  </a:txBody>
                  <a:tcPr marT="45728" marB="45728"/>
                </a:tc>
              </a:tr>
              <a:tr h="415954">
                <a:tc>
                  <a:txBody>
                    <a:bodyPr/>
                    <a:lstStyle/>
                    <a:p>
                      <a:r>
                        <a:rPr lang="en-US" sz="1800" dirty="0" smtClean="0"/>
                        <a:t>Conditional Discharge</a:t>
                      </a:r>
                      <a:endParaRPr lang="en-US" sz="1800" dirty="0"/>
                    </a:p>
                  </a:txBody>
                  <a:tcPr marT="45728" marB="45728"/>
                </a:tc>
                <a:tc>
                  <a:txBody>
                    <a:bodyPr/>
                    <a:lstStyle/>
                    <a:p>
                      <a:pPr algn="ctr"/>
                      <a:r>
                        <a:rPr lang="en-US" sz="1800" dirty="0" smtClean="0"/>
                        <a:t>      76  (2.8%)</a:t>
                      </a:r>
                      <a:endParaRPr lang="en-US" sz="1800" dirty="0"/>
                    </a:p>
                  </a:txBody>
                  <a:tcPr marT="45728" marB="45728"/>
                </a:tc>
              </a:tr>
              <a:tr h="415954">
                <a:tc>
                  <a:txBody>
                    <a:bodyPr/>
                    <a:lstStyle/>
                    <a:p>
                      <a:r>
                        <a:rPr lang="en-US" sz="1800" dirty="0" smtClean="0"/>
                        <a:t>Unconditional Discharge</a:t>
                      </a:r>
                      <a:endParaRPr lang="en-US" sz="1800" dirty="0"/>
                    </a:p>
                  </a:txBody>
                  <a:tcPr marT="45728" marB="45728"/>
                </a:tc>
                <a:tc>
                  <a:txBody>
                    <a:bodyPr/>
                    <a:lstStyle/>
                    <a:p>
                      <a:pPr algn="ctr"/>
                      <a:r>
                        <a:rPr lang="en-US" sz="1800" dirty="0" smtClean="0"/>
                        <a:t> </a:t>
                      </a:r>
                      <a:r>
                        <a:rPr lang="en-US" sz="1800" baseline="0" dirty="0" smtClean="0"/>
                        <a:t>       4  </a:t>
                      </a:r>
                      <a:r>
                        <a:rPr lang="en-US" sz="1800" dirty="0" smtClean="0"/>
                        <a:t>(0.2%)</a:t>
                      </a:r>
                      <a:endParaRPr lang="en-US" sz="1800" dirty="0"/>
                    </a:p>
                  </a:txBody>
                  <a:tcPr marT="45728" marB="45728"/>
                </a:tc>
              </a:tr>
              <a:tr h="422041">
                <a:tc>
                  <a:txBody>
                    <a:bodyPr/>
                    <a:lstStyle/>
                    <a:p>
                      <a:r>
                        <a:rPr lang="en-US" sz="2000" dirty="0" smtClean="0"/>
                        <a:t>TOTAL SENTENCES</a:t>
                      </a:r>
                      <a:r>
                        <a:rPr lang="en-US" sz="2000" baseline="0" dirty="0" smtClean="0"/>
                        <a:t> </a:t>
                      </a:r>
                      <a:endParaRPr lang="en-US" sz="2000" dirty="0"/>
                    </a:p>
                  </a:txBody>
                  <a:tcPr marT="45728" marB="45728">
                    <a:solidFill>
                      <a:schemeClr val="accent4">
                        <a:lumMod val="60000"/>
                        <a:lumOff val="40000"/>
                      </a:schemeClr>
                    </a:solidFill>
                  </a:tcPr>
                </a:tc>
                <a:tc>
                  <a:txBody>
                    <a:bodyPr/>
                    <a:lstStyle/>
                    <a:p>
                      <a:pPr algn="ctr"/>
                      <a:r>
                        <a:rPr lang="en-US" sz="2000" dirty="0" smtClean="0"/>
                        <a:t>  2,710 (100%)</a:t>
                      </a:r>
                      <a:endParaRPr lang="en-US" sz="2000" dirty="0"/>
                    </a:p>
                  </a:txBody>
                  <a:tcPr marT="45728" marB="45728">
                    <a:solidFill>
                      <a:schemeClr val="accent4">
                        <a:lumMod val="60000"/>
                        <a:lumOff val="40000"/>
                      </a:schemeClr>
                    </a:solidFill>
                  </a:tcPr>
                </a:tc>
              </a:tr>
            </a:tbl>
          </a:graphicData>
        </a:graphic>
      </p:graphicFrame>
    </p:spTree>
    <p:extLst>
      <p:ext uri="{BB962C8B-B14F-4D97-AF65-F5344CB8AC3E}">
        <p14:creationId xmlns:p14="http://schemas.microsoft.com/office/powerpoint/2010/main" val="8425526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solidFill>
                  <a:schemeClr val="tx1"/>
                </a:solidFill>
              </a:rPr>
              <a:t>Total Program Report of </a:t>
            </a:r>
            <a:br>
              <a:rPr lang="en-US" sz="2400" b="1" dirty="0">
                <a:solidFill>
                  <a:schemeClr val="tx1"/>
                </a:solidFill>
              </a:rPr>
            </a:br>
            <a:r>
              <a:rPr lang="en-US" sz="2400" b="1" dirty="0">
                <a:solidFill>
                  <a:schemeClr val="tx1"/>
                </a:solidFill>
              </a:rPr>
              <a:t>IID Orders and/or Installations in NYS:</a:t>
            </a:r>
            <a:br>
              <a:rPr lang="en-US" sz="2400" b="1" dirty="0">
                <a:solidFill>
                  <a:schemeClr val="tx1"/>
                </a:solidFill>
              </a:rPr>
            </a:br>
            <a:r>
              <a:rPr lang="en-US" sz="2400" b="1" dirty="0">
                <a:solidFill>
                  <a:schemeClr val="tx1"/>
                </a:solidFill>
              </a:rPr>
              <a:t> August 15, 2010 thru </a:t>
            </a:r>
            <a:r>
              <a:rPr lang="en-US" sz="2400" b="1" dirty="0" smtClean="0">
                <a:solidFill>
                  <a:schemeClr val="tx1"/>
                </a:solidFill>
              </a:rPr>
              <a:t>March 31, 2014 </a:t>
            </a:r>
            <a:endParaRPr lang="en-US" sz="2400" b="1" dirty="0"/>
          </a:p>
        </p:txBody>
      </p:sp>
      <p:sp>
        <p:nvSpPr>
          <p:cNvPr id="3" name="Slide Number Placeholder 2"/>
          <p:cNvSpPr>
            <a:spLocks noGrp="1"/>
          </p:cNvSpPr>
          <p:nvPr>
            <p:ph type="sldNum" sz="quarter" idx="12"/>
          </p:nvPr>
        </p:nvSpPr>
        <p:spPr/>
        <p:txBody>
          <a:bodyPr/>
          <a:lstStyle/>
          <a:p>
            <a:pPr>
              <a:defRPr/>
            </a:pPr>
            <a:fld id="{E3C6DB25-3E55-44BB-B89E-BDEE84773B52}" type="slidenum">
              <a:rPr lang="en-US" smtClean="0"/>
              <a:pPr>
                <a:defRPr/>
              </a:pPr>
              <a:t>25</a:t>
            </a:fld>
            <a:endParaRPr lang="en-US"/>
          </a:p>
        </p:txBody>
      </p:sp>
      <p:sp>
        <p:nvSpPr>
          <p:cNvPr id="4" name="Content Placeholder 2"/>
          <p:cNvSpPr txBox="1">
            <a:spLocks/>
          </p:cNvSpPr>
          <p:nvPr/>
        </p:nvSpPr>
        <p:spPr>
          <a:xfrm>
            <a:off x="533400" y="2057400"/>
            <a:ext cx="8229600" cy="41910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lvl="1">
              <a:buFont typeface="Wingdings" pitchFamily="2" charset="2"/>
              <a:buChar char="Ø"/>
            </a:pPr>
            <a:r>
              <a:rPr lang="en-US" altLang="en-US" b="1" kern="0" dirty="0" smtClean="0"/>
              <a:t> </a:t>
            </a:r>
            <a:r>
              <a:rPr lang="en-US" altLang="en-US" u="sng" kern="0" dirty="0" smtClean="0"/>
              <a:t>63</a:t>
            </a:r>
            <a:r>
              <a:rPr lang="en-US" altLang="en-US" b="1" u="sng" kern="0" dirty="0" smtClean="0"/>
              <a:t>,596</a:t>
            </a:r>
            <a:r>
              <a:rPr lang="en-US" altLang="en-US" b="0" kern="0" dirty="0" smtClean="0"/>
              <a:t> ignition interlock orders were issued </a:t>
            </a:r>
          </a:p>
          <a:p>
            <a:pPr lvl="1">
              <a:buFont typeface="Wingdings" pitchFamily="2" charset="2"/>
              <a:buChar char="Ø"/>
            </a:pPr>
            <a:r>
              <a:rPr lang="en-US" altLang="en-US" b="0" kern="0" dirty="0" smtClean="0"/>
              <a:t> </a:t>
            </a:r>
            <a:r>
              <a:rPr lang="en-US" altLang="en-US" b="1" u="sng" kern="0" dirty="0" smtClean="0"/>
              <a:t>17,511</a:t>
            </a:r>
            <a:r>
              <a:rPr lang="en-US" altLang="en-US" b="0" kern="0" dirty="0" smtClean="0"/>
              <a:t> interlocks installed (rate of 27.5%)</a:t>
            </a:r>
          </a:p>
          <a:p>
            <a:pPr lvl="1">
              <a:buFont typeface="Wingdings" pitchFamily="2" charset="2"/>
              <a:buChar char="Ø"/>
            </a:pPr>
            <a:endParaRPr lang="en-US" altLang="en-US" sz="1000" b="0" kern="0" dirty="0" smtClean="0"/>
          </a:p>
          <a:p>
            <a:pPr marL="457200" lvl="1" indent="0">
              <a:buFontTx/>
              <a:buNone/>
            </a:pPr>
            <a:r>
              <a:rPr lang="en-US" altLang="en-US" b="0" u="sng" kern="0" dirty="0" smtClean="0"/>
              <a:t>IID Fee Payments</a:t>
            </a:r>
          </a:p>
          <a:p>
            <a:pPr lvl="1">
              <a:buFont typeface="Wingdings" pitchFamily="2" charset="2"/>
              <a:buChar char="Ø"/>
            </a:pPr>
            <a:r>
              <a:rPr lang="en-US" altLang="en-US" b="0" kern="0" dirty="0"/>
              <a:t> </a:t>
            </a:r>
            <a:r>
              <a:rPr lang="en-US" altLang="en-US" b="1" u="sng" kern="0" dirty="0" smtClean="0"/>
              <a:t>89.8%</a:t>
            </a:r>
            <a:r>
              <a:rPr lang="en-US" altLang="en-US" b="0" kern="0" dirty="0" smtClean="0"/>
              <a:t> (15,739) of defendants were ordered to pay the full cost of the interlock</a:t>
            </a:r>
          </a:p>
          <a:p>
            <a:pPr lvl="1">
              <a:buFont typeface="Wingdings" pitchFamily="2" charset="2"/>
              <a:buChar char="Ø"/>
            </a:pPr>
            <a:r>
              <a:rPr lang="en-US" altLang="en-US" b="1" kern="0" dirty="0" smtClean="0"/>
              <a:t> </a:t>
            </a:r>
            <a:r>
              <a:rPr lang="en-US" altLang="en-US" b="1" u="sng" kern="0" dirty="0" smtClean="0"/>
              <a:t>3.7%</a:t>
            </a:r>
            <a:r>
              <a:rPr lang="en-US" altLang="en-US" b="0" kern="0" dirty="0" smtClean="0"/>
              <a:t> (640) of defendants were ordered to make partial payment </a:t>
            </a:r>
          </a:p>
          <a:p>
            <a:pPr lvl="1">
              <a:buFont typeface="Wingdings" pitchFamily="2" charset="2"/>
              <a:buChar char="Ø"/>
            </a:pPr>
            <a:r>
              <a:rPr lang="en-US" altLang="en-US" kern="0" dirty="0" smtClean="0"/>
              <a:t> </a:t>
            </a:r>
            <a:r>
              <a:rPr lang="en-US" altLang="en-US" u="sng" kern="0" dirty="0" smtClean="0"/>
              <a:t>6.5</a:t>
            </a:r>
            <a:r>
              <a:rPr lang="en-US" altLang="en-US" u="sng" kern="0" dirty="0"/>
              <a:t>%</a:t>
            </a:r>
            <a:r>
              <a:rPr lang="en-US" altLang="en-US" b="0" kern="0" dirty="0"/>
              <a:t> (1,132) of defendants were granted waivers </a:t>
            </a:r>
          </a:p>
          <a:p>
            <a:pPr marL="457200" lvl="1" indent="0">
              <a:buNone/>
            </a:pPr>
            <a:endParaRPr lang="en-US" altLang="en-US" b="0" kern="0" dirty="0" smtClean="0"/>
          </a:p>
          <a:p>
            <a:pPr lvl="1">
              <a:buFontTx/>
              <a:buNone/>
            </a:pPr>
            <a:endParaRPr lang="en-US" altLang="en-US" b="0" kern="0" dirty="0" smtClean="0"/>
          </a:p>
        </p:txBody>
      </p:sp>
    </p:spTree>
    <p:extLst>
      <p:ext uri="{BB962C8B-B14F-4D97-AF65-F5344CB8AC3E}">
        <p14:creationId xmlns:p14="http://schemas.microsoft.com/office/powerpoint/2010/main" val="2879122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3"/>
          <p:cNvSpPr txBox="1">
            <a:spLocks noChangeArrowheads="1"/>
          </p:cNvSpPr>
          <p:nvPr/>
        </p:nvSpPr>
        <p:spPr bwMode="auto">
          <a:xfrm>
            <a:off x="762000" y="0"/>
            <a:ext cx="7391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2800" dirty="0">
                <a:solidFill>
                  <a:schemeClr val="bg1">
                    <a:lumMod val="50000"/>
                  </a:schemeClr>
                </a:solidFill>
              </a:rPr>
              <a:t>Total Program Report</a:t>
            </a:r>
          </a:p>
          <a:p>
            <a:pPr algn="ctr" eaLnBrk="1" hangingPunct="1">
              <a:spcBef>
                <a:spcPct val="0"/>
              </a:spcBef>
              <a:buFontTx/>
              <a:buNone/>
            </a:pPr>
            <a:r>
              <a:rPr lang="en-US" altLang="en-US" sz="2800" dirty="0">
                <a:solidFill>
                  <a:schemeClr val="bg1">
                    <a:lumMod val="50000"/>
                  </a:schemeClr>
                </a:solidFill>
              </a:rPr>
              <a:t>August 15, 2010 thru </a:t>
            </a:r>
            <a:r>
              <a:rPr lang="en-US" altLang="en-US" sz="2800" dirty="0" smtClean="0">
                <a:solidFill>
                  <a:schemeClr val="bg1">
                    <a:lumMod val="50000"/>
                  </a:schemeClr>
                </a:solidFill>
              </a:rPr>
              <a:t>March </a:t>
            </a:r>
            <a:r>
              <a:rPr lang="en-US" altLang="en-US" sz="2800" dirty="0">
                <a:solidFill>
                  <a:schemeClr val="bg1">
                    <a:lumMod val="50000"/>
                  </a:schemeClr>
                </a:solidFill>
              </a:rPr>
              <a:t>31, </a:t>
            </a:r>
            <a:r>
              <a:rPr lang="en-US" altLang="en-US" sz="2800" dirty="0" smtClean="0">
                <a:solidFill>
                  <a:schemeClr val="bg1">
                    <a:lumMod val="50000"/>
                  </a:schemeClr>
                </a:solidFill>
              </a:rPr>
              <a:t>2014</a:t>
            </a:r>
            <a:endParaRPr lang="en-US" altLang="en-US" sz="2800" dirty="0">
              <a:solidFill>
                <a:schemeClr val="bg1">
                  <a:lumMod val="50000"/>
                </a:schemeClr>
              </a:solidFill>
            </a:endParaRPr>
          </a:p>
          <a:p>
            <a:pPr algn="r" eaLnBrk="1" hangingPunct="1">
              <a:spcBef>
                <a:spcPct val="0"/>
              </a:spcBef>
              <a:buFontTx/>
              <a:buNone/>
            </a:pPr>
            <a:endParaRPr lang="en-US" altLang="en-US"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19163"/>
            <a:ext cx="8839200" cy="5634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17765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27</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8534399"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18067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685800" y="304800"/>
            <a:ext cx="7772400" cy="1143000"/>
          </a:xfrm>
        </p:spPr>
        <p:txBody>
          <a:bodyPr/>
          <a:lstStyle/>
          <a:p>
            <a:r>
              <a:rPr lang="en-US" altLang="en-US" sz="3600" smtClean="0">
                <a:solidFill>
                  <a:schemeClr val="tx1"/>
                </a:solidFill>
              </a:rPr>
              <a:t>Unlicensed Operators Will Continue To Drive………</a:t>
            </a:r>
          </a:p>
        </p:txBody>
      </p:sp>
      <p:graphicFrame>
        <p:nvGraphicFramePr>
          <p:cNvPr id="9219" name="Content Placeholder 4"/>
          <p:cNvGraphicFramePr>
            <a:graphicFrameLocks noGrp="1"/>
          </p:cNvGraphicFramePr>
          <p:nvPr>
            <p:ph idx="1"/>
          </p:nvPr>
        </p:nvGraphicFramePr>
        <p:xfrm>
          <a:off x="554038" y="1779588"/>
          <a:ext cx="8151812" cy="4338637"/>
        </p:xfrm>
        <a:graphic>
          <a:graphicData uri="http://schemas.openxmlformats.org/presentationml/2006/ole">
            <mc:AlternateContent xmlns:mc="http://schemas.openxmlformats.org/markup-compatibility/2006">
              <mc:Choice xmlns:v="urn:schemas-microsoft-com:vml" Requires="v">
                <p:oleObj spid="_x0000_s1034" name="Chart" r:id="rId4" imgW="8143824" imgH="4334003" progId="Excel.Chart.8">
                  <p:embed/>
                </p:oleObj>
              </mc:Choice>
              <mc:Fallback>
                <p:oleObj name="Chart" r:id="rId4" imgW="8143824" imgH="4334003"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038" y="1779588"/>
                        <a:ext cx="8151812"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fld id="{35DAF0A9-33C2-4E89-813B-589E8FB8330A}" type="slidenum">
              <a:rPr lang="en-US" altLang="en-US" sz="1400"/>
              <a:pPr eaLnBrk="1" hangingPunct="1">
                <a:spcBef>
                  <a:spcPct val="0"/>
                </a:spcBef>
                <a:buFontTx/>
                <a:buNone/>
              </a:pPr>
              <a:t>28</a:t>
            </a:fld>
            <a:endParaRPr lang="en-US" altLang="en-US" sz="1400"/>
          </a:p>
        </p:txBody>
      </p:sp>
    </p:spTree>
    <p:extLst>
      <p:ext uri="{BB962C8B-B14F-4D97-AF65-F5344CB8AC3E}">
        <p14:creationId xmlns:p14="http://schemas.microsoft.com/office/powerpoint/2010/main" val="7522115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1376"/>
            <a:ext cx="7772400" cy="1524000"/>
          </a:xfrm>
        </p:spPr>
        <p:txBody>
          <a:bodyPr/>
          <a:lstStyle/>
          <a:p>
            <a:r>
              <a:rPr lang="en-US" sz="3600" b="1" dirty="0" smtClean="0">
                <a:solidFill>
                  <a:schemeClr val="tx1">
                    <a:lumMod val="50000"/>
                    <a:lumOff val="50000"/>
                  </a:schemeClr>
                </a:solidFill>
              </a:rPr>
              <a:t>IID County Contract Renewals:</a:t>
            </a:r>
            <a:br>
              <a:rPr lang="en-US" sz="3600" b="1" dirty="0" smtClean="0">
                <a:solidFill>
                  <a:schemeClr val="tx1">
                    <a:lumMod val="50000"/>
                    <a:lumOff val="50000"/>
                  </a:schemeClr>
                </a:solidFill>
              </a:rPr>
            </a:br>
            <a:r>
              <a:rPr lang="en-US" sz="3600" b="1" dirty="0" smtClean="0">
                <a:solidFill>
                  <a:schemeClr val="tx1">
                    <a:lumMod val="50000"/>
                    <a:lumOff val="50000"/>
                  </a:schemeClr>
                </a:solidFill>
              </a:rPr>
              <a:t>New Tasks &amp; Performance Measures</a:t>
            </a:r>
            <a:endParaRPr lang="en-US" sz="3600" b="1" dirty="0">
              <a:solidFill>
                <a:schemeClr val="tx1">
                  <a:lumMod val="50000"/>
                  <a:lumOff val="50000"/>
                </a:schemeClr>
              </a:solidFill>
            </a:endParaRPr>
          </a:p>
        </p:txBody>
      </p:sp>
      <p:sp>
        <p:nvSpPr>
          <p:cNvPr id="3" name="Content Placeholder 2"/>
          <p:cNvSpPr>
            <a:spLocks noGrp="1"/>
          </p:cNvSpPr>
          <p:nvPr>
            <p:ph idx="1"/>
          </p:nvPr>
        </p:nvSpPr>
        <p:spPr>
          <a:xfrm>
            <a:off x="685800" y="1555376"/>
            <a:ext cx="7772400" cy="4540624"/>
          </a:xfrm>
        </p:spPr>
        <p:txBody>
          <a:bodyPr/>
          <a:lstStyle/>
          <a:p>
            <a:pPr marL="0" indent="0">
              <a:buNone/>
            </a:pPr>
            <a:r>
              <a:rPr lang="en-US" sz="2000" b="1" u="sng" dirty="0" smtClean="0"/>
              <a:t>Task:</a:t>
            </a:r>
            <a:endParaRPr lang="en-US" sz="2000" b="1" u="sng" dirty="0"/>
          </a:p>
          <a:p>
            <a:pPr marL="0" indent="0">
              <a:buNone/>
            </a:pPr>
            <a:r>
              <a:rPr lang="en-US" sz="2000" dirty="0" smtClean="0"/>
              <a:t>All </a:t>
            </a:r>
            <a:r>
              <a:rPr lang="en-US" sz="2000" dirty="0"/>
              <a:t>operators court ordered to have an </a:t>
            </a:r>
            <a:r>
              <a:rPr lang="en-US" sz="2000" dirty="0" smtClean="0"/>
              <a:t>IID installed </a:t>
            </a:r>
            <a:r>
              <a:rPr lang="en-US" sz="2000" dirty="0"/>
              <a:t>pursuant to “Leandra’s Law” and/or its amendments </a:t>
            </a:r>
            <a:r>
              <a:rPr lang="en-US" sz="2000" b="1" i="1" dirty="0"/>
              <a:t>shall be registered in the New York State </a:t>
            </a:r>
            <a:r>
              <a:rPr lang="en-US" sz="2000" b="1" i="1" dirty="0" smtClean="0"/>
              <a:t>DMV </a:t>
            </a:r>
            <a:r>
              <a:rPr lang="en-US" sz="2000" b="1" i="1" dirty="0"/>
              <a:t>License Event Notification System (LENS), or comparable system </a:t>
            </a:r>
            <a:r>
              <a:rPr lang="en-US" sz="2000" dirty="0"/>
              <a:t>for the duration of the period of Probation, Conditional Discharge, or the pre-sentence Ignition Interlock order, where the probation department or other monitoring agency is permitted access to LENS</a:t>
            </a:r>
            <a:r>
              <a:rPr lang="en-US" sz="2000" dirty="0" smtClean="0"/>
              <a:t>.</a:t>
            </a:r>
          </a:p>
          <a:p>
            <a:pPr marL="0" indent="0">
              <a:buNone/>
            </a:pPr>
            <a:endParaRPr lang="en-US" sz="2000" dirty="0"/>
          </a:p>
          <a:p>
            <a:pPr marL="0" indent="0">
              <a:buNone/>
            </a:pPr>
            <a:r>
              <a:rPr lang="en-US" sz="2000" b="1" u="sng" dirty="0" smtClean="0"/>
              <a:t>Performance Measure:</a:t>
            </a:r>
          </a:p>
          <a:p>
            <a:pPr marL="0" indent="0">
              <a:buNone/>
            </a:pPr>
            <a:r>
              <a:rPr lang="en-US" sz="2000" dirty="0" smtClean="0"/>
              <a:t>The </a:t>
            </a:r>
            <a:r>
              <a:rPr lang="en-US" sz="2000" dirty="0"/>
              <a:t>number of operators court ordered to have an </a:t>
            </a:r>
            <a:r>
              <a:rPr lang="en-US" sz="2000" dirty="0" smtClean="0"/>
              <a:t>IID installed </a:t>
            </a:r>
            <a:r>
              <a:rPr lang="en-US" sz="2000" dirty="0"/>
              <a:t>pursuant to such aforementioned laws who are registered in NYS’ DMV LENS, or comparable system by the applicable monitor each quarter.</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29</a:t>
            </a:fld>
            <a:endParaRPr lang="en-US"/>
          </a:p>
        </p:txBody>
      </p:sp>
    </p:spTree>
    <p:extLst>
      <p:ext uri="{BB962C8B-B14F-4D97-AF65-F5344CB8AC3E}">
        <p14:creationId xmlns:p14="http://schemas.microsoft.com/office/powerpoint/2010/main" val="24415505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371600"/>
          </a:xfrm>
        </p:spPr>
        <p:txBody>
          <a:bodyPr/>
          <a:lstStyle/>
          <a:p>
            <a:r>
              <a:rPr lang="en-US" sz="3600" b="1" dirty="0">
                <a:solidFill>
                  <a:schemeClr val="tx1">
                    <a:lumMod val="50000"/>
                    <a:lumOff val="50000"/>
                  </a:schemeClr>
                </a:solidFill>
              </a:rPr>
              <a:t>IID County Contract Renewals:</a:t>
            </a:r>
            <a:br>
              <a:rPr lang="en-US" sz="3600" b="1" dirty="0">
                <a:solidFill>
                  <a:schemeClr val="tx1">
                    <a:lumMod val="50000"/>
                    <a:lumOff val="50000"/>
                  </a:schemeClr>
                </a:solidFill>
              </a:rPr>
            </a:br>
            <a:r>
              <a:rPr lang="en-US" sz="3600" b="1" dirty="0">
                <a:solidFill>
                  <a:schemeClr val="tx1">
                    <a:lumMod val="50000"/>
                    <a:lumOff val="50000"/>
                  </a:schemeClr>
                </a:solidFill>
              </a:rPr>
              <a:t>New Tasks &amp; Performance Measures</a:t>
            </a:r>
            <a:endParaRPr lang="en-US" sz="3600" b="1" dirty="0"/>
          </a:p>
        </p:txBody>
      </p:sp>
      <p:sp>
        <p:nvSpPr>
          <p:cNvPr id="3" name="Content Placeholder 2"/>
          <p:cNvSpPr>
            <a:spLocks noGrp="1"/>
          </p:cNvSpPr>
          <p:nvPr>
            <p:ph idx="1"/>
          </p:nvPr>
        </p:nvSpPr>
        <p:spPr>
          <a:xfrm>
            <a:off x="685800" y="1600200"/>
            <a:ext cx="7772400" cy="4495800"/>
          </a:xfrm>
        </p:spPr>
        <p:txBody>
          <a:bodyPr/>
          <a:lstStyle/>
          <a:p>
            <a:pPr marL="0" indent="0">
              <a:buNone/>
            </a:pPr>
            <a:r>
              <a:rPr lang="en-US" sz="2000" b="1" u="sng" dirty="0" smtClean="0"/>
              <a:t>Task:</a:t>
            </a:r>
            <a:endParaRPr lang="en-US" sz="2000" u="sng" dirty="0"/>
          </a:p>
          <a:p>
            <a:pPr marL="0" indent="0">
              <a:buNone/>
            </a:pPr>
            <a:r>
              <a:rPr lang="en-US" sz="2000" dirty="0"/>
              <a:t>For all operators ordered to install an IID pursuant to </a:t>
            </a:r>
            <a:r>
              <a:rPr lang="en-US" sz="2000" dirty="0" smtClean="0"/>
              <a:t>Leandra’s Law, </a:t>
            </a:r>
            <a:r>
              <a:rPr lang="en-US" sz="2000" dirty="0"/>
              <a:t>but who have not had such devices installed because of operator’s claim that they do not own or operate any vehicle(s), the applicable monitor will </a:t>
            </a:r>
            <a:r>
              <a:rPr lang="en-US" sz="2000" b="1" i="1" dirty="0"/>
              <a:t>make inquiries to </a:t>
            </a:r>
            <a:r>
              <a:rPr lang="en-US" sz="2000" b="1" i="1" dirty="0" smtClean="0"/>
              <a:t>NYS’ </a:t>
            </a:r>
            <a:r>
              <a:rPr lang="en-US" sz="2000" b="1" i="1" dirty="0"/>
              <a:t>DMV at least once per quarter</a:t>
            </a:r>
            <a:r>
              <a:rPr lang="en-US" sz="2000" dirty="0"/>
              <a:t> </a:t>
            </a:r>
            <a:r>
              <a:rPr lang="en-US" sz="2000" b="1" i="1" dirty="0"/>
              <a:t>to ensure that no vehicles are registered or titled to such person. </a:t>
            </a:r>
            <a:endParaRPr lang="en-US" sz="2000" b="1" i="1" dirty="0" smtClean="0"/>
          </a:p>
          <a:p>
            <a:pPr marL="0" indent="0">
              <a:buNone/>
            </a:pPr>
            <a:endParaRPr lang="en-US" sz="2000" dirty="0"/>
          </a:p>
          <a:p>
            <a:pPr marL="0" indent="0">
              <a:buNone/>
            </a:pPr>
            <a:r>
              <a:rPr lang="en-US" sz="2000" b="1" u="sng" dirty="0"/>
              <a:t>Performance </a:t>
            </a:r>
            <a:r>
              <a:rPr lang="en-US" sz="2000" b="1" u="sng" dirty="0" smtClean="0"/>
              <a:t>Measure</a:t>
            </a:r>
            <a:r>
              <a:rPr lang="en-US" sz="2000" b="1" dirty="0" smtClean="0"/>
              <a:t>:</a:t>
            </a:r>
            <a:endParaRPr lang="en-US" sz="2000" dirty="0"/>
          </a:p>
          <a:p>
            <a:pPr marL="0" indent="0">
              <a:buNone/>
            </a:pPr>
            <a:r>
              <a:rPr lang="en-US" sz="2000" dirty="0"/>
              <a:t>The number of operators ordered to install an IID pursuant to such aforementioned laws who have not had such devices installed, regarding whom the applicable monitor has made inquiries to the NYS DMV to ensure that no vehicles are registered or titled to such person during each quarter.</a:t>
            </a:r>
          </a:p>
          <a:p>
            <a:endParaRPr lang="en-US" dirty="0"/>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30</a:t>
            </a:fld>
            <a:endParaRPr lang="en-US"/>
          </a:p>
        </p:txBody>
      </p:sp>
    </p:spTree>
    <p:extLst>
      <p:ext uri="{BB962C8B-B14F-4D97-AF65-F5344CB8AC3E}">
        <p14:creationId xmlns:p14="http://schemas.microsoft.com/office/powerpoint/2010/main" val="42021810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447800"/>
          </a:xfrm>
        </p:spPr>
        <p:txBody>
          <a:bodyPr/>
          <a:lstStyle/>
          <a:p>
            <a:r>
              <a:rPr lang="en-US" sz="3600" b="1" dirty="0">
                <a:solidFill>
                  <a:schemeClr val="tx1">
                    <a:lumMod val="50000"/>
                    <a:lumOff val="50000"/>
                  </a:schemeClr>
                </a:solidFill>
              </a:rPr>
              <a:t>IID County Contract Renewals:</a:t>
            </a:r>
            <a:br>
              <a:rPr lang="en-US" sz="3600" b="1" dirty="0">
                <a:solidFill>
                  <a:schemeClr val="tx1">
                    <a:lumMod val="50000"/>
                    <a:lumOff val="50000"/>
                  </a:schemeClr>
                </a:solidFill>
              </a:rPr>
            </a:br>
            <a:r>
              <a:rPr lang="en-US" sz="3600" b="1" dirty="0">
                <a:solidFill>
                  <a:schemeClr val="tx1">
                    <a:lumMod val="50000"/>
                    <a:lumOff val="50000"/>
                  </a:schemeClr>
                </a:solidFill>
              </a:rPr>
              <a:t>New Tasks &amp; Performance Measures</a:t>
            </a:r>
            <a:endParaRPr lang="en-US" sz="3600" b="1" dirty="0"/>
          </a:p>
        </p:txBody>
      </p:sp>
      <p:sp>
        <p:nvSpPr>
          <p:cNvPr id="3" name="Content Placeholder 2"/>
          <p:cNvSpPr>
            <a:spLocks noGrp="1"/>
          </p:cNvSpPr>
          <p:nvPr>
            <p:ph idx="1"/>
          </p:nvPr>
        </p:nvSpPr>
        <p:spPr>
          <a:xfrm>
            <a:off x="685800" y="1752600"/>
            <a:ext cx="7772400" cy="4343400"/>
          </a:xfrm>
        </p:spPr>
        <p:txBody>
          <a:bodyPr/>
          <a:lstStyle/>
          <a:p>
            <a:pPr marL="0" indent="0">
              <a:buNone/>
            </a:pPr>
            <a:r>
              <a:rPr lang="en-US" sz="2000" b="1" u="sng" dirty="0" smtClean="0"/>
              <a:t>Task:</a:t>
            </a:r>
          </a:p>
          <a:p>
            <a:pPr marL="0" indent="0">
              <a:buNone/>
            </a:pPr>
            <a:r>
              <a:rPr lang="en-US" sz="2000" dirty="0" smtClean="0"/>
              <a:t>For </a:t>
            </a:r>
            <a:r>
              <a:rPr lang="en-US" sz="2000" dirty="0"/>
              <a:t>vehicles found </a:t>
            </a:r>
            <a:r>
              <a:rPr lang="en-US" sz="2000" b="1" i="1" dirty="0"/>
              <a:t>registered or titled </a:t>
            </a:r>
            <a:r>
              <a:rPr lang="en-US" sz="2000" dirty="0"/>
              <a:t>to those operators ordered to install an IID pursuant </a:t>
            </a:r>
            <a:r>
              <a:rPr lang="en-US" sz="2000" dirty="0" smtClean="0"/>
              <a:t>to Leandra’s Law, </a:t>
            </a:r>
            <a:r>
              <a:rPr lang="en-US" sz="2000" dirty="0"/>
              <a:t>but who have not had such device installed because of operator’s claim that they do not own or operate any vehicle(s), the applicable monitor will notify the court and district attorney forthwith and consider instituting violation actions where appropriate</a:t>
            </a:r>
            <a:r>
              <a:rPr lang="en-US" sz="2000" dirty="0" smtClean="0"/>
              <a:t>.</a:t>
            </a:r>
          </a:p>
          <a:p>
            <a:pPr marL="0" indent="0">
              <a:buNone/>
            </a:pPr>
            <a:endParaRPr lang="en-US" sz="2000" dirty="0"/>
          </a:p>
          <a:p>
            <a:pPr marL="0" indent="0">
              <a:buNone/>
            </a:pPr>
            <a:r>
              <a:rPr lang="en-US" sz="2000" b="1" u="sng" dirty="0" smtClean="0"/>
              <a:t>Performance Measure</a:t>
            </a:r>
            <a:r>
              <a:rPr lang="en-US" sz="2000" b="1" dirty="0" smtClean="0"/>
              <a:t>:</a:t>
            </a:r>
            <a:endParaRPr lang="en-US" sz="2000" dirty="0"/>
          </a:p>
          <a:p>
            <a:pPr marL="0" indent="0">
              <a:buNone/>
            </a:pPr>
            <a:r>
              <a:rPr lang="en-US" sz="2000" dirty="0"/>
              <a:t>The number of notifications made by the applicable monitor to courts and district attorneys regarding those operators with vehicles found registered or titled to them but who have not had an IID installed because of the operator’s claim that they do not own or operate any vehicle(s).</a:t>
            </a:r>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31</a:t>
            </a:fld>
            <a:endParaRPr lang="en-US"/>
          </a:p>
        </p:txBody>
      </p:sp>
    </p:spTree>
    <p:extLst>
      <p:ext uri="{BB962C8B-B14F-4D97-AF65-F5344CB8AC3E}">
        <p14:creationId xmlns:p14="http://schemas.microsoft.com/office/powerpoint/2010/main" val="13462968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chemeClr val="bg1">
                    <a:lumMod val="50000"/>
                  </a:schemeClr>
                </a:solidFill>
              </a:rPr>
              <a:t>DMV Data Access Quick Reference</a:t>
            </a:r>
            <a:r>
              <a:rPr lang="en-US" b="1" dirty="0"/>
              <a:t/>
            </a:r>
            <a:br>
              <a:rPr lang="en-US" b="1" dirty="0"/>
            </a:br>
            <a:endParaRPr lang="en-US" b="1" dirty="0"/>
          </a:p>
        </p:txBody>
      </p:sp>
      <p:sp>
        <p:nvSpPr>
          <p:cNvPr id="3" name="Content Placeholder 2"/>
          <p:cNvSpPr>
            <a:spLocks noGrp="1"/>
          </p:cNvSpPr>
          <p:nvPr>
            <p:ph idx="1"/>
          </p:nvPr>
        </p:nvSpPr>
        <p:spPr>
          <a:xfrm>
            <a:off x="533400" y="1214718"/>
            <a:ext cx="7772400" cy="4881282"/>
          </a:xfrm>
        </p:spPr>
        <p:txBody>
          <a:bodyPr/>
          <a:lstStyle/>
          <a:p>
            <a:pPr lvl="0"/>
            <a:r>
              <a:rPr lang="en-US" sz="2400" dirty="0" smtClean="0"/>
              <a:t>License </a:t>
            </a:r>
            <a:r>
              <a:rPr lang="en-US" sz="2400" dirty="0"/>
              <a:t>Event Notification System (LENS</a:t>
            </a:r>
            <a:r>
              <a:rPr lang="en-US" sz="2400" dirty="0" smtClean="0"/>
              <a:t>)- Will notify monitors of </a:t>
            </a:r>
            <a:r>
              <a:rPr lang="en-US" sz="2400" dirty="0"/>
              <a:t>any tickets or other changes to a driver’s license. Apply for a new account at:  </a:t>
            </a:r>
            <a:r>
              <a:rPr lang="en-US" sz="2400" u="sng" dirty="0">
                <a:hlinkClick r:id="rId2"/>
              </a:rPr>
              <a:t>https://</a:t>
            </a:r>
            <a:r>
              <a:rPr lang="en-US" sz="2400" u="sng" dirty="0" smtClean="0">
                <a:hlinkClick r:id="rId2"/>
              </a:rPr>
              <a:t>transact.dmv.ny.gov/lenxforms/prereg_cust/preg_main.cfm</a:t>
            </a:r>
            <a:endParaRPr lang="en-US" sz="2400" dirty="0"/>
          </a:p>
          <a:p>
            <a:pPr lvl="0"/>
            <a:r>
              <a:rPr lang="en-US" sz="2400" dirty="0"/>
              <a:t>Integrated Justice Portal (IJP)-Allows </a:t>
            </a:r>
            <a:r>
              <a:rPr lang="en-US" sz="2400" dirty="0" smtClean="0"/>
              <a:t>monitors </a:t>
            </a:r>
            <a:r>
              <a:rPr lang="en-US" sz="2400" dirty="0"/>
              <a:t>to do an immediate search for registration, license and title. Special searches such as registrations by address or business can be run in Special Computer Applications. </a:t>
            </a:r>
            <a:r>
              <a:rPr lang="en-US" sz="2400" dirty="0" smtClean="0"/>
              <a:t>Monitors </a:t>
            </a:r>
            <a:r>
              <a:rPr lang="en-US" sz="2400" dirty="0"/>
              <a:t>must request access from their Terminal Agency Coordinator (TAC) and then the site can be reached via: </a:t>
            </a:r>
            <a:r>
              <a:rPr lang="en-US" sz="2400" u="sng" dirty="0">
                <a:hlinkClick r:id="rId3"/>
              </a:rPr>
              <a:t>https://www.ejusticeny.ny.gov/</a:t>
            </a:r>
            <a:endParaRPr lang="en-US" sz="2400" dirty="0"/>
          </a:p>
          <a:p>
            <a:pPr marL="0" indent="0">
              <a:buNone/>
            </a:pPr>
            <a:endParaRPr lang="en-US" sz="1600" dirty="0"/>
          </a:p>
          <a:p>
            <a:endParaRPr lang="en-US" sz="1600" dirty="0"/>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32</a:t>
            </a:fld>
            <a:endParaRPr lang="en-US"/>
          </a:p>
        </p:txBody>
      </p:sp>
    </p:spTree>
    <p:extLst>
      <p:ext uri="{BB962C8B-B14F-4D97-AF65-F5344CB8AC3E}">
        <p14:creationId xmlns:p14="http://schemas.microsoft.com/office/powerpoint/2010/main" val="32460554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chemeClr val="bg1">
                    <a:lumMod val="50000"/>
                  </a:schemeClr>
                </a:solidFill>
              </a:rPr>
              <a:t>DMV Data Access Quick Reference</a:t>
            </a:r>
            <a:endParaRPr lang="en-US" sz="3600" dirty="0"/>
          </a:p>
        </p:txBody>
      </p:sp>
      <p:sp>
        <p:nvSpPr>
          <p:cNvPr id="3" name="Content Placeholder 2"/>
          <p:cNvSpPr>
            <a:spLocks noGrp="1"/>
          </p:cNvSpPr>
          <p:nvPr>
            <p:ph idx="1"/>
          </p:nvPr>
        </p:nvSpPr>
        <p:spPr>
          <a:xfrm>
            <a:off x="685800" y="1752600"/>
            <a:ext cx="7772400" cy="4343400"/>
          </a:xfrm>
        </p:spPr>
        <p:txBody>
          <a:bodyPr/>
          <a:lstStyle/>
          <a:p>
            <a:pPr lvl="0"/>
            <a:r>
              <a:rPr lang="en-US" sz="2000" dirty="0"/>
              <a:t>DMV Dial-In is a legacy DMV program used to access information on titles, registrations and driving records. Dial-in is not assigned to new </a:t>
            </a:r>
            <a:r>
              <a:rPr lang="en-US" sz="2000" dirty="0" smtClean="0"/>
              <a:t>monitors, </a:t>
            </a:r>
            <a:r>
              <a:rPr lang="en-US" sz="2000" dirty="0"/>
              <a:t>but older </a:t>
            </a:r>
            <a:r>
              <a:rPr lang="en-US" sz="2000" dirty="0" smtClean="0"/>
              <a:t>monitors </a:t>
            </a:r>
            <a:r>
              <a:rPr lang="en-US" sz="2000" dirty="0"/>
              <a:t>may still have access. Dial-In is being replaced by the </a:t>
            </a:r>
            <a:r>
              <a:rPr lang="en-US" sz="2000" dirty="0" smtClean="0"/>
              <a:t>COMPASS </a:t>
            </a:r>
            <a:r>
              <a:rPr lang="en-US" sz="2000" dirty="0"/>
              <a:t>system. Dial-In is still offered to private (non-law enforcement) agencies. Access is granted via </a:t>
            </a:r>
            <a:r>
              <a:rPr lang="en-US" sz="2000" dirty="0" smtClean="0"/>
              <a:t>a MV-15D </a:t>
            </a:r>
            <a:r>
              <a:rPr lang="en-US" sz="2000" dirty="0"/>
              <a:t>form.</a:t>
            </a:r>
          </a:p>
          <a:p>
            <a:pPr marL="0" indent="0">
              <a:buNone/>
            </a:pPr>
            <a:r>
              <a:rPr lang="en-US" sz="2000" dirty="0"/>
              <a:t> </a:t>
            </a:r>
          </a:p>
          <a:p>
            <a:pPr lvl="0"/>
            <a:r>
              <a:rPr lang="en-US" sz="2000" dirty="0"/>
              <a:t>DMV </a:t>
            </a:r>
            <a:r>
              <a:rPr lang="en-US" sz="2000" dirty="0" smtClean="0"/>
              <a:t>COMPASS </a:t>
            </a:r>
            <a:r>
              <a:rPr lang="en-US" sz="2000" dirty="0"/>
              <a:t>is the new program to replace </a:t>
            </a:r>
            <a:r>
              <a:rPr lang="en-US" sz="2000" dirty="0" smtClean="0"/>
              <a:t>Dial-In.  It </a:t>
            </a:r>
            <a:r>
              <a:rPr lang="en-US" sz="2000" dirty="0"/>
              <a:t>is slightly more user friendly and will be given to </a:t>
            </a:r>
            <a:r>
              <a:rPr lang="en-US" sz="2000" dirty="0" smtClean="0"/>
              <a:t>new monitors </a:t>
            </a:r>
            <a:r>
              <a:rPr lang="en-US" sz="2000" dirty="0"/>
              <a:t>completing an MV-15D requesting access to it. Unlike Dial-In, </a:t>
            </a:r>
            <a:r>
              <a:rPr lang="en-US" sz="2000" dirty="0" smtClean="0"/>
              <a:t>COMPASS </a:t>
            </a:r>
            <a:r>
              <a:rPr lang="en-US" sz="2000" dirty="0"/>
              <a:t>allows the use of * as a “wildcard” if </a:t>
            </a:r>
            <a:r>
              <a:rPr lang="en-US" sz="2000" dirty="0" smtClean="0"/>
              <a:t>a monitor </a:t>
            </a:r>
            <a:r>
              <a:rPr lang="en-US" sz="2000" dirty="0"/>
              <a:t>is unsure how to spell the name of the person they are </a:t>
            </a:r>
            <a:r>
              <a:rPr lang="en-US" sz="2000" dirty="0" smtClean="0"/>
              <a:t>searching. Ex: </a:t>
            </a:r>
            <a:r>
              <a:rPr lang="en-US" sz="2000" dirty="0"/>
              <a:t>Smith, Jo* with search for John, Jonathan and Jonathon. </a:t>
            </a:r>
          </a:p>
          <a:p>
            <a:endParaRPr lang="en-US" dirty="0"/>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33</a:t>
            </a:fld>
            <a:endParaRPr lang="en-US"/>
          </a:p>
        </p:txBody>
      </p:sp>
    </p:spTree>
    <p:extLst>
      <p:ext uri="{BB962C8B-B14F-4D97-AF65-F5344CB8AC3E}">
        <p14:creationId xmlns:p14="http://schemas.microsoft.com/office/powerpoint/2010/main" val="21081613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533400" y="228600"/>
            <a:ext cx="7772400" cy="685800"/>
          </a:xfrm>
        </p:spPr>
        <p:txBody>
          <a:bodyPr/>
          <a:lstStyle/>
          <a:p>
            <a:r>
              <a:rPr lang="en-US" altLang="en-US" sz="3600" b="1" dirty="0" smtClean="0">
                <a:solidFill>
                  <a:schemeClr val="bg1">
                    <a:lumMod val="50000"/>
                  </a:schemeClr>
                </a:solidFill>
              </a:rPr>
              <a:t>Graduated Responses</a:t>
            </a:r>
          </a:p>
        </p:txBody>
      </p:sp>
      <p:sp>
        <p:nvSpPr>
          <p:cNvPr id="19459" name="Content Placeholder 2"/>
          <p:cNvSpPr>
            <a:spLocks noGrp="1"/>
          </p:cNvSpPr>
          <p:nvPr>
            <p:ph idx="1"/>
          </p:nvPr>
        </p:nvSpPr>
        <p:spPr>
          <a:xfrm>
            <a:off x="304800" y="838200"/>
            <a:ext cx="8153400" cy="5791200"/>
          </a:xfrm>
        </p:spPr>
        <p:txBody>
          <a:bodyPr/>
          <a:lstStyle/>
          <a:p>
            <a:r>
              <a:rPr lang="en-US" altLang="en-US" sz="2000" dirty="0"/>
              <a:t>G</a:t>
            </a:r>
            <a:r>
              <a:rPr lang="en-US" altLang="en-US" sz="2000" dirty="0" smtClean="0"/>
              <a:t>raduated responses are utilized to hold offenders accountable and change offender behavior.  </a:t>
            </a:r>
            <a:endParaRPr lang="en-US" altLang="en-US" sz="1600" dirty="0" smtClean="0"/>
          </a:p>
          <a:p>
            <a:endParaRPr lang="en-US" altLang="en-US" sz="800" dirty="0" smtClean="0"/>
          </a:p>
          <a:p>
            <a:r>
              <a:rPr lang="en-US" altLang="en-US" sz="2000" dirty="0" smtClean="0"/>
              <a:t>Sanctions to address Non-Compliance </a:t>
            </a:r>
          </a:p>
          <a:p>
            <a:pPr lvl="1"/>
            <a:r>
              <a:rPr lang="en-US" altLang="en-US" sz="1600" dirty="0" smtClean="0"/>
              <a:t>Increased reporting days and frequency of alcohol/drug testing</a:t>
            </a:r>
          </a:p>
          <a:p>
            <a:pPr lvl="1"/>
            <a:r>
              <a:rPr lang="en-US" altLang="en-US" sz="1600" dirty="0" smtClean="0"/>
              <a:t>Increased ignition interlock term</a:t>
            </a:r>
          </a:p>
          <a:p>
            <a:pPr lvl="1"/>
            <a:r>
              <a:rPr lang="en-US" altLang="en-US" sz="1600" dirty="0" smtClean="0"/>
              <a:t>Use of monitoring technology including alcohol monitoring devices, and GPS</a:t>
            </a:r>
          </a:p>
          <a:p>
            <a:pPr lvl="1"/>
            <a:r>
              <a:rPr lang="en-US" altLang="en-US" sz="1600" dirty="0" smtClean="0"/>
              <a:t>Curfew or home confinement</a:t>
            </a:r>
          </a:p>
          <a:p>
            <a:pPr lvl="1"/>
            <a:r>
              <a:rPr lang="en-US" altLang="en-US" sz="1600" dirty="0" smtClean="0"/>
              <a:t>Administrative Hearings</a:t>
            </a:r>
          </a:p>
          <a:p>
            <a:pPr lvl="1"/>
            <a:r>
              <a:rPr lang="en-US" altLang="en-US" sz="1600" dirty="0" smtClean="0"/>
              <a:t>Recommendation for Judicial Reprimand</a:t>
            </a:r>
          </a:p>
          <a:p>
            <a:pPr lvl="1"/>
            <a:r>
              <a:rPr lang="en-US" altLang="en-US" sz="1600" dirty="0" smtClean="0"/>
              <a:t>Filing of Violation (CD revoked and offender resentenced to probation)</a:t>
            </a:r>
          </a:p>
          <a:p>
            <a:r>
              <a:rPr lang="en-US" altLang="en-US" sz="2000" dirty="0" smtClean="0"/>
              <a:t>Positive Incentives or Rewards for Compliance </a:t>
            </a:r>
          </a:p>
          <a:p>
            <a:pPr lvl="1"/>
            <a:r>
              <a:rPr lang="en-US" altLang="en-US" sz="1600" dirty="0" smtClean="0"/>
              <a:t>Verbal and Written Recognition of Compliance/Success in Treatment, Supervision</a:t>
            </a:r>
          </a:p>
          <a:p>
            <a:pPr lvl="1"/>
            <a:r>
              <a:rPr lang="en-US" altLang="en-US" sz="1600" dirty="0" smtClean="0"/>
              <a:t>Decreased reporting days</a:t>
            </a:r>
          </a:p>
          <a:p>
            <a:pPr lvl="1"/>
            <a:r>
              <a:rPr lang="en-US" altLang="en-US" sz="1600" dirty="0" smtClean="0"/>
              <a:t>Approval of travel permits</a:t>
            </a:r>
          </a:p>
          <a:p>
            <a:pPr lvl="1"/>
            <a:r>
              <a:rPr lang="en-US" altLang="en-US" sz="1600" dirty="0" smtClean="0"/>
              <a:t>Approval to apply for </a:t>
            </a:r>
            <a:r>
              <a:rPr lang="en-US" altLang="en-US" sz="1600" dirty="0" err="1" smtClean="0"/>
              <a:t>relicensure</a:t>
            </a:r>
            <a:endParaRPr lang="en-US" altLang="en-US" sz="1600" dirty="0" smtClean="0"/>
          </a:p>
          <a:p>
            <a:pPr lvl="1"/>
            <a:r>
              <a:rPr lang="en-US" altLang="en-US" sz="1600" dirty="0" smtClean="0"/>
              <a:t>Consideration for early discharge for satisfying all conditions </a:t>
            </a:r>
          </a:p>
          <a:p>
            <a:pPr lvl="1"/>
            <a:endParaRPr lang="en-US" altLang="en-US" sz="800" dirty="0" smtClean="0"/>
          </a:p>
          <a:p>
            <a:pPr lvl="1"/>
            <a:endParaRPr lang="en-US" altLang="en-US" sz="1600" dirty="0" smtClean="0"/>
          </a:p>
        </p:txBody>
      </p:sp>
      <p:sp>
        <p:nvSpPr>
          <p:cNvPr id="1946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6E8D270-206A-4492-9253-C1B4205B0B27}" type="slidenum">
              <a:rPr lang="en-US" altLang="en-US" sz="1400"/>
              <a:pPr>
                <a:spcBef>
                  <a:spcPct val="0"/>
                </a:spcBef>
                <a:buFontTx/>
                <a:buNone/>
              </a:pPr>
              <a:t>34</a:t>
            </a:fld>
            <a:endParaRPr lang="en-US" altLang="en-US" sz="1400"/>
          </a:p>
        </p:txBody>
      </p:sp>
    </p:spTree>
    <p:extLst>
      <p:ext uri="{BB962C8B-B14F-4D97-AF65-F5344CB8AC3E}">
        <p14:creationId xmlns:p14="http://schemas.microsoft.com/office/powerpoint/2010/main" val="8630062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685800" y="152400"/>
            <a:ext cx="7772400" cy="685800"/>
          </a:xfrm>
        </p:spPr>
        <p:txBody>
          <a:bodyPr/>
          <a:lstStyle/>
          <a:p>
            <a:r>
              <a:rPr lang="en-US" altLang="en-US" sz="3600" b="1" dirty="0" smtClean="0">
                <a:solidFill>
                  <a:schemeClr val="bg1">
                    <a:lumMod val="50000"/>
                  </a:schemeClr>
                </a:solidFill>
              </a:rPr>
              <a:t>2014 Interlock Updates</a:t>
            </a:r>
          </a:p>
        </p:txBody>
      </p:sp>
      <p:sp>
        <p:nvSpPr>
          <p:cNvPr id="17411" name="Content Placeholder 2"/>
          <p:cNvSpPr>
            <a:spLocks noGrp="1"/>
          </p:cNvSpPr>
          <p:nvPr>
            <p:ph idx="1"/>
          </p:nvPr>
        </p:nvSpPr>
        <p:spPr>
          <a:xfrm>
            <a:off x="685800" y="838200"/>
            <a:ext cx="7772400" cy="5562600"/>
          </a:xfrm>
        </p:spPr>
        <p:txBody>
          <a:bodyPr/>
          <a:lstStyle/>
          <a:p>
            <a:pPr>
              <a:defRPr/>
            </a:pPr>
            <a:r>
              <a:rPr lang="en-US" sz="1600" dirty="0" smtClean="0"/>
              <a:t>DCJS revised some Ignition Interlock forms at the request of the judicial and monitoring communities in 2012 and is currently doing so again due to the recent revisions of Leandra’s Law.</a:t>
            </a:r>
          </a:p>
          <a:p>
            <a:pPr marL="0" indent="0">
              <a:buNone/>
              <a:defRPr/>
            </a:pPr>
            <a:endParaRPr lang="en-US" sz="1600" dirty="0" smtClean="0"/>
          </a:p>
          <a:p>
            <a:pPr>
              <a:defRPr/>
            </a:pPr>
            <a:r>
              <a:rPr lang="en-US" sz="1600" dirty="0" smtClean="0"/>
              <a:t>Working with DCJS’ Office of Legal Services, NY Office of Court Administration, NYS DMV, and City, Town and Village Justice Resource Center to refine forms for both Courts and Monitors. </a:t>
            </a:r>
          </a:p>
          <a:p>
            <a:pPr marL="0" indent="0">
              <a:buNone/>
              <a:defRPr/>
            </a:pPr>
            <a:endParaRPr lang="en-US" sz="1600" dirty="0" smtClean="0"/>
          </a:p>
          <a:p>
            <a:pPr>
              <a:defRPr/>
            </a:pPr>
            <a:r>
              <a:rPr lang="en-US" sz="1600" dirty="0" smtClean="0"/>
              <a:t>A Judicial </a:t>
            </a:r>
            <a:r>
              <a:rPr lang="en-US" sz="1600" dirty="0"/>
              <a:t>L</a:t>
            </a:r>
            <a:r>
              <a:rPr lang="en-US" sz="1600" dirty="0" smtClean="0"/>
              <a:t>iaison was hired to assist with Interlock/Leandra’s Law court related issues.</a:t>
            </a:r>
          </a:p>
          <a:p>
            <a:pPr marL="0" indent="0">
              <a:buNone/>
              <a:defRPr/>
            </a:pPr>
            <a:endParaRPr lang="en-US" sz="1600" dirty="0" smtClean="0"/>
          </a:p>
          <a:p>
            <a:pPr>
              <a:defRPr/>
            </a:pPr>
            <a:r>
              <a:rPr lang="en-US" sz="1600" dirty="0" smtClean="0"/>
              <a:t>Counties have been required to reconvene their interlock work groups and submit an updated Ignition Interlock Program Plan to DCJS by June 17, 2014.</a:t>
            </a:r>
          </a:p>
          <a:p>
            <a:pPr marL="0" indent="0">
              <a:buNone/>
              <a:defRPr/>
            </a:pPr>
            <a:endParaRPr lang="en-US" sz="1600" dirty="0" smtClean="0"/>
          </a:p>
          <a:p>
            <a:pPr>
              <a:defRPr/>
            </a:pPr>
            <a:r>
              <a:rPr lang="en-US" sz="1600" dirty="0" smtClean="0"/>
              <a:t>Manufacturers have just completed their 2014 Installation/Service Provider Audits/Reviews to ensure compliance with Title 9 NYCRR, Part 358.</a:t>
            </a:r>
          </a:p>
          <a:p>
            <a:pPr marL="0" indent="0">
              <a:buNone/>
              <a:defRPr/>
            </a:pPr>
            <a:endParaRPr lang="en-US" sz="1600" dirty="0" smtClean="0"/>
          </a:p>
          <a:p>
            <a:pPr>
              <a:defRPr/>
            </a:pPr>
            <a:r>
              <a:rPr lang="en-US" sz="1600" dirty="0" smtClean="0"/>
              <a:t>DCJS’ Fifth Annual IID Manufacturer’s Conference will be held at the Alfred E. Smith Building in Albany June 26, 2014.  </a:t>
            </a:r>
            <a:endParaRPr lang="en-US" sz="1800" b="1" dirty="0" smtClean="0">
              <a:solidFill>
                <a:schemeClr val="tx1">
                  <a:lumMod val="95000"/>
                  <a:lumOff val="5000"/>
                </a:schemeClr>
              </a:solidFill>
            </a:endParaRPr>
          </a:p>
          <a:p>
            <a:pPr>
              <a:defRPr/>
            </a:pPr>
            <a:endParaRPr lang="en-US" sz="1800" dirty="0" smtClean="0"/>
          </a:p>
        </p:txBody>
      </p:sp>
      <p:sp>
        <p:nvSpPr>
          <p:cNvPr id="922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1A9FB58-A773-4033-999E-A53B29EDE657}" type="slidenum">
              <a:rPr lang="en-US" altLang="en-US" sz="1400"/>
              <a:pPr>
                <a:spcBef>
                  <a:spcPct val="0"/>
                </a:spcBef>
                <a:buFontTx/>
                <a:buNone/>
              </a:pPr>
              <a:t>35</a:t>
            </a:fld>
            <a:endParaRPr lang="en-US" altLang="en-US" sz="1400" dirty="0"/>
          </a:p>
        </p:txBody>
      </p:sp>
    </p:spTree>
    <p:extLst>
      <p:ext uri="{BB962C8B-B14F-4D97-AF65-F5344CB8AC3E}">
        <p14:creationId xmlns:p14="http://schemas.microsoft.com/office/powerpoint/2010/main" val="35632748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Ignition Interlock Program</a:t>
            </a:r>
            <a:endParaRPr lang="en-US" i="1" dirty="0"/>
          </a:p>
        </p:txBody>
      </p:sp>
      <p:sp>
        <p:nvSpPr>
          <p:cNvPr id="3" name="Content Placeholder 2"/>
          <p:cNvSpPr>
            <a:spLocks noGrp="1"/>
          </p:cNvSpPr>
          <p:nvPr>
            <p:ph idx="1"/>
          </p:nvPr>
        </p:nvSpPr>
        <p:spPr/>
        <p:txBody>
          <a:bodyPr/>
          <a:lstStyle/>
          <a:p>
            <a:pPr marL="0" indent="0">
              <a:buNone/>
            </a:pPr>
            <a:r>
              <a:rPr lang="en-US" dirty="0" smtClean="0"/>
              <a:t>Contact information for all IID/Leandra’s Law related inquiries:</a:t>
            </a:r>
          </a:p>
          <a:p>
            <a:pPr marL="0" indent="0">
              <a:buNone/>
            </a:pPr>
            <a:endParaRPr lang="en-US" dirty="0" smtClean="0"/>
          </a:p>
          <a:p>
            <a:pPr marL="0" indent="0">
              <a:buNone/>
            </a:pPr>
            <a:r>
              <a:rPr lang="en-US" dirty="0" smtClean="0"/>
              <a:t>Shaina </a:t>
            </a:r>
            <a:r>
              <a:rPr lang="en-US" dirty="0" smtClean="0"/>
              <a:t>Devine Kern</a:t>
            </a:r>
            <a:endParaRPr lang="en-US" dirty="0" smtClean="0"/>
          </a:p>
          <a:p>
            <a:pPr marL="0" indent="0">
              <a:buNone/>
            </a:pPr>
            <a:r>
              <a:rPr lang="en-US" dirty="0" smtClean="0">
                <a:hlinkClick r:id="rId2"/>
              </a:rPr>
              <a:t>Shaina.Kern@dcjs.ny.gov</a:t>
            </a:r>
            <a:r>
              <a:rPr lang="en-US" dirty="0" smtClean="0"/>
              <a:t> </a:t>
            </a:r>
            <a:endParaRPr lang="en-US" dirty="0"/>
          </a:p>
        </p:txBody>
      </p:sp>
      <p:sp>
        <p:nvSpPr>
          <p:cNvPr id="4" name="Slide Number Placeholder 3"/>
          <p:cNvSpPr>
            <a:spLocks noGrp="1"/>
          </p:cNvSpPr>
          <p:nvPr>
            <p:ph type="sldNum" sz="quarter" idx="12"/>
          </p:nvPr>
        </p:nvSpPr>
        <p:spPr/>
        <p:txBody>
          <a:bodyPr/>
          <a:lstStyle/>
          <a:p>
            <a:pPr>
              <a:defRPr/>
            </a:pPr>
            <a:fld id="{C65237BB-DEFC-47B3-8303-1A2C847D5919}" type="slidenum">
              <a:rPr lang="en-US" smtClean="0"/>
              <a:pPr>
                <a:defRPr/>
              </a:pPr>
              <a:t>36</a:t>
            </a:fld>
            <a:endParaRPr lang="en-US"/>
          </a:p>
        </p:txBody>
      </p:sp>
    </p:spTree>
    <p:extLst>
      <p:ext uri="{BB962C8B-B14F-4D97-AF65-F5344CB8AC3E}">
        <p14:creationId xmlns:p14="http://schemas.microsoft.com/office/powerpoint/2010/main" val="232478635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TC103457491[[fn=Metropolitan]]</Template>
  <TotalTime>6066</TotalTime>
  <Words>2601</Words>
  <Application>Microsoft Office PowerPoint</Application>
  <PresentationFormat>On-screen Show (4:3)</PresentationFormat>
  <Paragraphs>299</Paragraphs>
  <Slides>36</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Default Design</vt:lpstr>
      <vt:lpstr>Chart</vt:lpstr>
      <vt:lpstr>PowerPoint Presentation</vt:lpstr>
      <vt:lpstr>PowerPoint Presentation</vt:lpstr>
      <vt:lpstr>“Leandra’s Law” in NYS </vt:lpstr>
      <vt:lpstr> “Leandra’s Law” in NYS</vt:lpstr>
      <vt:lpstr>A2 Vs. A4 License Restrictions</vt:lpstr>
      <vt:lpstr>Chapter 169 of the Laws of 2013</vt:lpstr>
      <vt:lpstr>Chapter 169 of the Laws of 2013</vt:lpstr>
      <vt:lpstr>Chapter 169 of the Laws of 2013</vt:lpstr>
      <vt:lpstr>New York State Ignition Interlock Regulation Title 9 NYCRR, Part 358</vt:lpstr>
      <vt:lpstr>9 NYCRR Part 358 and  Statutory “Unaffordability” Provisions of Law</vt:lpstr>
      <vt:lpstr>Interlocks are Effective &amp; Economical</vt:lpstr>
      <vt:lpstr>NYS Ignition Interlock Program</vt:lpstr>
      <vt:lpstr> 9 NYCRR Part 358</vt:lpstr>
      <vt:lpstr>NY Ignition Interlock Device Classification System</vt:lpstr>
      <vt:lpstr> New NYS IID Classification System </vt:lpstr>
      <vt:lpstr> 9 NYCRR Part 358</vt:lpstr>
      <vt:lpstr>Non-Compliance with IIDs</vt:lpstr>
      <vt:lpstr>Goal: Reduce Alcohol Related Fatalities</vt:lpstr>
      <vt:lpstr>  Reports: IID Negative Events/Failed Tests by County &amp; by IID Manufacturer </vt:lpstr>
      <vt:lpstr>IID Negative Events/Failed Tests Report by County</vt:lpstr>
      <vt:lpstr>IID Negative Events/Failed Tests Report by Manufacturer</vt:lpstr>
      <vt:lpstr>Metrics--DWI Arrests in New York State</vt:lpstr>
      <vt:lpstr>Leandra’s Law Dispositions  December 18, 2009-April 22, 2014  </vt:lpstr>
      <vt:lpstr>Leandra’s Law Sentences Aggravated DWI with Child Cases  December 18, 2009-April 22, 2014</vt:lpstr>
      <vt:lpstr>Total Program Report of  IID Orders and/or Installations in NYS:  August 15, 2010 thru March 31, 2014 </vt:lpstr>
      <vt:lpstr>PowerPoint Presentation</vt:lpstr>
      <vt:lpstr>PowerPoint Presentation</vt:lpstr>
      <vt:lpstr>Unlicensed Operators Will Continue To Drive………</vt:lpstr>
      <vt:lpstr>IID County Contract Renewals: New Tasks &amp; Performance Measures</vt:lpstr>
      <vt:lpstr>IID County Contract Renewals: New Tasks &amp; Performance Measures</vt:lpstr>
      <vt:lpstr>IID County Contract Renewals: New Tasks &amp; Performance Measures</vt:lpstr>
      <vt:lpstr>DMV Data Access Quick Reference </vt:lpstr>
      <vt:lpstr>DMV Data Access Quick Reference</vt:lpstr>
      <vt:lpstr>Graduated Responses</vt:lpstr>
      <vt:lpstr>2014 Interlock Updates</vt:lpstr>
      <vt:lpstr>Ignition Interlock Program</vt:lpstr>
    </vt:vector>
  </TitlesOfParts>
  <Company>NYSDCJS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DPCA/Probation Priorities</dc:title>
  <dc:creator>Robert Maccarone</dc:creator>
  <cp:lastModifiedBy>Shaina Kern</cp:lastModifiedBy>
  <cp:revision>610</cp:revision>
  <cp:lastPrinted>2014-05-06T13:57:22Z</cp:lastPrinted>
  <dcterms:created xsi:type="dcterms:W3CDTF">2005-10-14T00:43:33Z</dcterms:created>
  <dcterms:modified xsi:type="dcterms:W3CDTF">2014-06-13T19:30:02Z</dcterms:modified>
</cp:coreProperties>
</file>