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emf" ContentType="image/x-emf"/>
  <Default Extension="rels" ContentType="application/vnd.openxmlformats-package.relationships+xml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0"/>
  </p:notesMasterIdLst>
  <p:handoutMasterIdLst>
    <p:handoutMasterId r:id="rId51"/>
  </p:handoutMasterIdLst>
  <p:sldIdLst>
    <p:sldId id="256" r:id="rId2"/>
    <p:sldId id="336" r:id="rId3"/>
    <p:sldId id="388" r:id="rId4"/>
    <p:sldId id="394" r:id="rId5"/>
    <p:sldId id="344" r:id="rId6"/>
    <p:sldId id="332" r:id="rId7"/>
    <p:sldId id="392" r:id="rId8"/>
    <p:sldId id="329" r:id="rId9"/>
    <p:sldId id="331" r:id="rId10"/>
    <p:sldId id="318" r:id="rId11"/>
    <p:sldId id="391" r:id="rId12"/>
    <p:sldId id="356" r:id="rId13"/>
    <p:sldId id="357" r:id="rId14"/>
    <p:sldId id="358" r:id="rId15"/>
    <p:sldId id="359" r:id="rId16"/>
    <p:sldId id="371" r:id="rId17"/>
    <p:sldId id="361" r:id="rId18"/>
    <p:sldId id="362" r:id="rId19"/>
    <p:sldId id="363" r:id="rId20"/>
    <p:sldId id="364" r:id="rId21"/>
    <p:sldId id="365" r:id="rId22"/>
    <p:sldId id="366" r:id="rId23"/>
    <p:sldId id="367" r:id="rId24"/>
    <p:sldId id="368" r:id="rId25"/>
    <p:sldId id="369" r:id="rId26"/>
    <p:sldId id="370" r:id="rId27"/>
    <p:sldId id="340" r:id="rId28"/>
    <p:sldId id="347" r:id="rId29"/>
    <p:sldId id="348" r:id="rId30"/>
    <p:sldId id="349" r:id="rId31"/>
    <p:sldId id="350" r:id="rId32"/>
    <p:sldId id="351" r:id="rId33"/>
    <p:sldId id="352" r:id="rId34"/>
    <p:sldId id="353" r:id="rId35"/>
    <p:sldId id="354" r:id="rId36"/>
    <p:sldId id="355" r:id="rId37"/>
    <p:sldId id="390" r:id="rId38"/>
    <p:sldId id="375" r:id="rId39"/>
    <p:sldId id="372" r:id="rId40"/>
    <p:sldId id="382" r:id="rId41"/>
    <p:sldId id="386" r:id="rId42"/>
    <p:sldId id="387" r:id="rId43"/>
    <p:sldId id="377" r:id="rId44"/>
    <p:sldId id="376" r:id="rId45"/>
    <p:sldId id="378" r:id="rId46"/>
    <p:sldId id="380" r:id="rId47"/>
    <p:sldId id="389" r:id="rId48"/>
    <p:sldId id="343" r:id="rId49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Stephanie Fuertes" initials="SF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2" frameSlides="1"/>
  <p:clrMru>
    <a:srgbClr val="5D7E95"/>
    <a:srgbClr val="002D7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0709" autoAdjust="0"/>
    <p:restoredTop sz="98882" autoAdjust="0"/>
  </p:normalViewPr>
  <p:slideViewPr>
    <p:cSldViewPr showGuides="1">
      <p:cViewPr>
        <p:scale>
          <a:sx n="150" d="100"/>
          <a:sy n="150" d="100"/>
        </p:scale>
        <p:origin x="-1512" y="-8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50" Type="http://schemas.openxmlformats.org/officeDocument/2006/relationships/notesMaster" Target="notesMasters/notesMaster1.xml"/><Relationship Id="rId51" Type="http://schemas.openxmlformats.org/officeDocument/2006/relationships/handoutMaster" Target="handoutMasters/handoutMaster1.xml"/><Relationship Id="rId52" Type="http://schemas.openxmlformats.org/officeDocument/2006/relationships/printerSettings" Target="printerSettings/printerSettings1.bin"/><Relationship Id="rId53" Type="http://schemas.openxmlformats.org/officeDocument/2006/relationships/commentAuthors" Target="commentAuthors.xml"/><Relationship Id="rId54" Type="http://schemas.openxmlformats.org/officeDocument/2006/relationships/presProps" Target="presProps.xml"/><Relationship Id="rId55" Type="http://schemas.openxmlformats.org/officeDocument/2006/relationships/viewProps" Target="viewProps.xml"/><Relationship Id="rId56" Type="http://schemas.openxmlformats.org/officeDocument/2006/relationships/theme" Target="theme/theme1.xml"/><Relationship Id="rId57" Type="http://schemas.openxmlformats.org/officeDocument/2006/relationships/tableStyles" Target="tableStyles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15-06-10T12:25:03.580" idx="1">
    <p:pos x="7145" y="439"/>
    <p:text>Reflects 50% Survey Response</p:text>
  </p:cm>
</p:cmLst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F114CC-5063-4373-A468-4FFA6BDADAA9}" type="datetimeFigureOut">
              <a:rPr lang="en-US" smtClean="0"/>
              <a:t>6/22/15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A149D7-7507-4A78-8AC0-3D55F805EBA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1046921"/>
      </p:ext>
    </p:extLst>
  </p:cSld>
  <p:clrMap bg1="lt1" tx1="dk1" bg2="lt2" tx2="dk2" accent1="accent1" accent2="accent2" accent3="accent3" accent4="accent4" accent5="accent5" accent6="accent6" hlink="hlink" folHlink="folHlink"/>
  <p:hf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A1F78A-4CE6-4EF8-ADE6-6F2F8971EA54}" type="datetimeFigureOut">
              <a:rPr lang="en-US" smtClean="0"/>
              <a:t>6/22/15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21BBDB-C51B-42E7-9C52-73EDE601D52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5297009"/>
      </p:ext>
    </p:extLst>
  </p:cSld>
  <p:clrMap bg1="lt1" tx1="dk1" bg2="lt2" tx2="dk2" accent1="accent1" accent2="accent2" accent3="accent3" accent4="accent4" accent5="accent5" accent6="accent6" hlink="hlink" folHlink="folHlink"/>
  <p:hf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621BBDB-C51B-42E7-9C52-73EDE601D52B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58987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487554-1E15-4042-84D7-21E509C0F797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37398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487554-1E15-4042-84D7-21E509C0F797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80828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5362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>
              <a:latin typeface="Calibri" charset="0"/>
            </a:endParaRPr>
          </a:p>
        </p:txBody>
      </p:sp>
      <p:sp>
        <p:nvSpPr>
          <p:cNvPr id="15363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31731" indent="-281435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25741" indent="-225148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576037" indent="-225148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26333" indent="-225148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476630" indent="-22514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26926" indent="-22514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377222" indent="-22514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27518" indent="-22514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fld id="{D249F9F4-09EF-BD45-A1C8-4807123B7311}" type="slidenum">
              <a:rPr lang="en-US" sz="1200"/>
              <a:pPr/>
              <a:t>12</a:t>
            </a:fld>
            <a:endParaRPr lang="en-US" sz="1200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7410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latin typeface="Calibri" charset="0"/>
            </a:endParaRPr>
          </a:p>
        </p:txBody>
      </p:sp>
      <p:sp>
        <p:nvSpPr>
          <p:cNvPr id="17411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31731" indent="-281435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25741" indent="-225148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576037" indent="-225148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26333" indent="-225148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476630" indent="-22514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26926" indent="-22514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377222" indent="-22514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27518" indent="-22514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fld id="{782AD114-8B0D-9941-BCF0-01B62E0D1947}" type="slidenum">
              <a:rPr lang="en-US" sz="1200">
                <a:cs typeface="Arial" charset="0"/>
              </a:rPr>
              <a:pPr/>
              <a:t>13</a:t>
            </a:fld>
            <a:endParaRPr lang="en-US" sz="1200" dirty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0482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latin typeface="Calibri" charset="0"/>
            </a:endParaRPr>
          </a:p>
        </p:txBody>
      </p:sp>
      <p:sp>
        <p:nvSpPr>
          <p:cNvPr id="20483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31731" indent="-281435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25741" indent="-225148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576037" indent="-225148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26333" indent="-225148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476630" indent="-22514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26926" indent="-22514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377222" indent="-22514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27518" indent="-22514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fld id="{69BC908F-7F00-DD40-90BF-BC4A301291C2}" type="slidenum">
              <a:rPr lang="en-US" sz="1200"/>
              <a:pPr/>
              <a:t>15</a:t>
            </a:fld>
            <a:endParaRPr lang="en-US" sz="1200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6"/>
          <p:cNvSpPr txBox="1">
            <a:spLocks noGrp="1" noChangeArrowheads="1"/>
          </p:cNvSpPr>
          <p:nvPr/>
        </p:nvSpPr>
        <p:spPr bwMode="auto">
          <a:xfrm>
            <a:off x="0" y="8741651"/>
            <a:ext cx="2970869" cy="4605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753" tIns="45878" rIns="91753" bIns="45878" anchor="b"/>
          <a:lstStyle>
            <a:lvl1pPr defTabSz="9271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defTabSz="9271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defTabSz="9271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defTabSz="9271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defTabSz="9271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200" dirty="0">
                <a:solidFill>
                  <a:srgbClr val="000000"/>
                </a:solidFill>
                <a:cs typeface="Arial" charset="0"/>
              </a:rPr>
              <a:t>IBM Confidential</a:t>
            </a:r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2D44FB-ACFD-40D0-A1A6-4AF793B999B4}" type="slidenum">
              <a:rPr lang="en-US" smtClean="0"/>
              <a:t>40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01785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>
            <a:normAutofit/>
          </a:bodyPr>
          <a:lstStyle>
            <a:lvl1pPr>
              <a:defRPr sz="40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>
            <a:normAutofit/>
          </a:bodyPr>
          <a:lstStyle>
            <a:lvl1pPr marL="0" indent="0" algn="ctr">
              <a:buNone/>
              <a:defRPr sz="28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grpSp>
        <p:nvGrpSpPr>
          <p:cNvPr id="7" name="Group 6"/>
          <p:cNvGrpSpPr/>
          <p:nvPr userDrawn="1"/>
        </p:nvGrpSpPr>
        <p:grpSpPr>
          <a:xfrm>
            <a:off x="-28028" y="1478"/>
            <a:ext cx="9172028" cy="289702"/>
            <a:chOff x="-28028" y="-19050"/>
            <a:chExt cx="9172028" cy="289702"/>
          </a:xfrm>
        </p:grpSpPr>
        <p:sp>
          <p:nvSpPr>
            <p:cNvPr id="8" name="TextBox 7"/>
            <p:cNvSpPr txBox="1"/>
            <p:nvPr/>
          </p:nvSpPr>
          <p:spPr>
            <a:xfrm>
              <a:off x="-28028" y="-3668"/>
              <a:ext cx="9144000" cy="274320"/>
            </a:xfrm>
            <a:prstGeom prst="rect">
              <a:avLst/>
            </a:prstGeom>
            <a:solidFill>
              <a:srgbClr val="002D73"/>
            </a:solidFill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0" y="-19050"/>
              <a:ext cx="9144000" cy="91440"/>
            </a:xfrm>
            <a:prstGeom prst="rect">
              <a:avLst/>
            </a:prstGeom>
            <a:solidFill>
              <a:srgbClr val="5D7E95"/>
            </a:solidFill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101216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77441"/>
            <a:ext cx="8229600" cy="857250"/>
          </a:xfrm>
        </p:spPr>
        <p:txBody>
          <a:bodyPr>
            <a:normAutofit/>
          </a:bodyPr>
          <a:lstStyle>
            <a:lvl1pPr>
              <a:defRPr sz="32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04950"/>
            <a:ext cx="8229600" cy="3394472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200" y="32410"/>
            <a:ext cx="2133600" cy="273844"/>
          </a:xfrm>
        </p:spPr>
        <p:txBody>
          <a:bodyPr/>
          <a:lstStyle/>
          <a:p>
            <a:r>
              <a:rPr lang="en-US" dirty="0" smtClean="0"/>
              <a:t>June 22, 2015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34200" y="11906"/>
            <a:ext cx="2133600" cy="273844"/>
          </a:xfrm>
        </p:spPr>
        <p:txBody>
          <a:bodyPr/>
          <a:lstStyle/>
          <a:p>
            <a:fld id="{D230F4BC-400C-4AFC-9E06-D490BC4E3447}" type="slidenum">
              <a:rPr lang="en-US" smtClean="0"/>
              <a:t>‹#›</a:t>
            </a:fld>
            <a:endParaRPr lang="en-US" dirty="0"/>
          </a:p>
        </p:txBody>
      </p:sp>
      <p:grpSp>
        <p:nvGrpSpPr>
          <p:cNvPr id="7" name="Group 6"/>
          <p:cNvGrpSpPr/>
          <p:nvPr userDrawn="1"/>
        </p:nvGrpSpPr>
        <p:grpSpPr>
          <a:xfrm>
            <a:off x="0" y="-9038"/>
            <a:ext cx="9144000" cy="350520"/>
            <a:chOff x="0" y="-19050"/>
            <a:chExt cx="9144000" cy="350520"/>
          </a:xfrm>
        </p:grpSpPr>
        <p:sp>
          <p:nvSpPr>
            <p:cNvPr id="8" name="TextBox 7"/>
            <p:cNvSpPr txBox="1"/>
            <p:nvPr/>
          </p:nvSpPr>
          <p:spPr>
            <a:xfrm>
              <a:off x="0" y="57150"/>
              <a:ext cx="9144000" cy="274320"/>
            </a:xfrm>
            <a:prstGeom prst="rect">
              <a:avLst/>
            </a:prstGeom>
            <a:solidFill>
              <a:srgbClr val="002D73"/>
            </a:solidFill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0" y="-19050"/>
              <a:ext cx="9144000" cy="91440"/>
            </a:xfrm>
            <a:prstGeom prst="rect">
              <a:avLst/>
            </a:prstGeom>
            <a:solidFill>
              <a:srgbClr val="5D7E95"/>
            </a:solidFill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</p:grpSp>
      <p:sp>
        <p:nvSpPr>
          <p:cNvPr id="10" name="Date Placeholder 3"/>
          <p:cNvSpPr txBox="1">
            <a:spLocks/>
          </p:cNvSpPr>
          <p:nvPr userDrawn="1"/>
        </p:nvSpPr>
        <p:spPr>
          <a:xfrm>
            <a:off x="76200" y="57150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11" name="Slide Number Placeholder 5"/>
          <p:cNvSpPr txBox="1">
            <a:spLocks/>
          </p:cNvSpPr>
          <p:nvPr userDrawn="1"/>
        </p:nvSpPr>
        <p:spPr>
          <a:xfrm>
            <a:off x="6858000" y="57150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1527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grpSp>
        <p:nvGrpSpPr>
          <p:cNvPr id="7" name="Group 6"/>
          <p:cNvGrpSpPr/>
          <p:nvPr userDrawn="1"/>
        </p:nvGrpSpPr>
        <p:grpSpPr>
          <a:xfrm>
            <a:off x="0" y="0"/>
            <a:ext cx="9144000" cy="350520"/>
            <a:chOff x="0" y="-19050"/>
            <a:chExt cx="9144000" cy="350520"/>
          </a:xfrm>
        </p:grpSpPr>
        <p:sp>
          <p:nvSpPr>
            <p:cNvPr id="8" name="TextBox 7"/>
            <p:cNvSpPr txBox="1"/>
            <p:nvPr/>
          </p:nvSpPr>
          <p:spPr>
            <a:xfrm>
              <a:off x="0" y="57150"/>
              <a:ext cx="9144000" cy="274320"/>
            </a:xfrm>
            <a:prstGeom prst="rect">
              <a:avLst/>
            </a:prstGeom>
            <a:solidFill>
              <a:srgbClr val="002D73"/>
            </a:solidFill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0" y="-19050"/>
              <a:ext cx="9144000" cy="91440"/>
            </a:xfrm>
            <a:prstGeom prst="rect">
              <a:avLst/>
            </a:prstGeom>
            <a:solidFill>
              <a:srgbClr val="5D7E95"/>
            </a:solidFill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503879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857250"/>
          </a:xfrm>
        </p:spPr>
        <p:txBody>
          <a:bodyPr>
            <a:normAutofit/>
          </a:bodyPr>
          <a:lstStyle>
            <a:lvl1pPr>
              <a:defRPr sz="3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84094" y="1581150"/>
            <a:ext cx="4038600" cy="3394472"/>
          </a:xfrm>
        </p:spPr>
        <p:txBody>
          <a:bodyPr/>
          <a:lstStyle>
            <a:lvl1pPr>
              <a:defRPr sz="28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581150"/>
            <a:ext cx="4038600" cy="3394472"/>
          </a:xfrm>
        </p:spPr>
        <p:txBody>
          <a:bodyPr/>
          <a:lstStyle>
            <a:lvl1pPr>
              <a:defRPr sz="28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0" y="-11430"/>
            <a:ext cx="9144000" cy="350520"/>
            <a:chOff x="0" y="-19050"/>
            <a:chExt cx="9144000" cy="350520"/>
          </a:xfrm>
        </p:grpSpPr>
        <p:sp>
          <p:nvSpPr>
            <p:cNvPr id="9" name="TextBox 8"/>
            <p:cNvSpPr txBox="1"/>
            <p:nvPr/>
          </p:nvSpPr>
          <p:spPr>
            <a:xfrm>
              <a:off x="0" y="57150"/>
              <a:ext cx="9144000" cy="274320"/>
            </a:xfrm>
            <a:prstGeom prst="rect">
              <a:avLst/>
            </a:prstGeom>
            <a:solidFill>
              <a:srgbClr val="002D73"/>
            </a:solidFill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0" y="-19050"/>
              <a:ext cx="9144000" cy="91440"/>
            </a:xfrm>
            <a:prstGeom prst="rect">
              <a:avLst/>
            </a:prstGeom>
            <a:solidFill>
              <a:srgbClr val="5D7E95"/>
            </a:solidFill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</p:grp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200" y="69057"/>
            <a:ext cx="2133600" cy="273844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June 22, 2015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907306" y="69057"/>
            <a:ext cx="2133600" cy="273844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fld id="{D230F4BC-400C-4AFC-9E06-D490BC4E344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3262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8576" y="330364"/>
            <a:ext cx="8229600" cy="857250"/>
          </a:xfrm>
        </p:spPr>
        <p:txBody>
          <a:bodyPr>
            <a:normAutofit/>
          </a:bodyPr>
          <a:lstStyle>
            <a:lvl1pPr>
              <a:defRPr sz="3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39271" y="1426685"/>
            <a:ext cx="4040188" cy="479822"/>
          </a:xfrm>
        </p:spPr>
        <p:txBody>
          <a:bodyPr anchor="b"/>
          <a:lstStyle>
            <a:lvl1pPr marL="0" indent="0">
              <a:buNone/>
              <a:defRPr sz="24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038350"/>
            <a:ext cx="4040188" cy="2963466"/>
          </a:xfrm>
        </p:spPr>
        <p:txBody>
          <a:bodyPr/>
          <a:lstStyle>
            <a:lvl1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1305" y="1435230"/>
            <a:ext cx="4041775" cy="479822"/>
          </a:xfrm>
        </p:spPr>
        <p:txBody>
          <a:bodyPr anchor="b"/>
          <a:lstStyle>
            <a:lvl1pPr marL="0" indent="0">
              <a:buNone/>
              <a:defRPr sz="24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03376" y="2038350"/>
            <a:ext cx="4041775" cy="2963466"/>
          </a:xfrm>
        </p:spPr>
        <p:txBody>
          <a:bodyPr/>
          <a:lstStyle>
            <a:lvl1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grpSp>
        <p:nvGrpSpPr>
          <p:cNvPr id="10" name="Group 9"/>
          <p:cNvGrpSpPr/>
          <p:nvPr userDrawn="1"/>
        </p:nvGrpSpPr>
        <p:grpSpPr>
          <a:xfrm>
            <a:off x="4482" y="0"/>
            <a:ext cx="9144000" cy="350520"/>
            <a:chOff x="0" y="-19050"/>
            <a:chExt cx="9144000" cy="350520"/>
          </a:xfrm>
        </p:grpSpPr>
        <p:sp>
          <p:nvSpPr>
            <p:cNvPr id="11" name="TextBox 10"/>
            <p:cNvSpPr txBox="1"/>
            <p:nvPr/>
          </p:nvSpPr>
          <p:spPr>
            <a:xfrm>
              <a:off x="0" y="57150"/>
              <a:ext cx="9144000" cy="274320"/>
            </a:xfrm>
            <a:prstGeom prst="rect">
              <a:avLst/>
            </a:prstGeom>
            <a:solidFill>
              <a:srgbClr val="002D73"/>
            </a:solidFill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0" y="-19050"/>
              <a:ext cx="9144000" cy="91440"/>
            </a:xfrm>
            <a:prstGeom prst="rect">
              <a:avLst/>
            </a:prstGeom>
            <a:solidFill>
              <a:srgbClr val="5D7E95"/>
            </a:solidFill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</p:grp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76200" y="69056"/>
            <a:ext cx="2133600" cy="273844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June 22, 2015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934200" y="69056"/>
            <a:ext cx="2133600" cy="273844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fld id="{D230F4BC-400C-4AFC-9E06-D490BC4E344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52539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47700"/>
            <a:ext cx="8229600" cy="857250"/>
          </a:xfrm>
        </p:spPr>
        <p:txBody>
          <a:bodyPr>
            <a:normAutofit/>
          </a:bodyPr>
          <a:lstStyle>
            <a:lvl1pPr>
              <a:defRPr sz="32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pSp>
        <p:nvGrpSpPr>
          <p:cNvPr id="6" name="Group 5"/>
          <p:cNvGrpSpPr/>
          <p:nvPr userDrawn="1"/>
        </p:nvGrpSpPr>
        <p:grpSpPr>
          <a:xfrm>
            <a:off x="0" y="1905"/>
            <a:ext cx="9144000" cy="350520"/>
            <a:chOff x="0" y="-19050"/>
            <a:chExt cx="9144000" cy="350520"/>
          </a:xfrm>
        </p:grpSpPr>
        <p:sp>
          <p:nvSpPr>
            <p:cNvPr id="7" name="TextBox 6"/>
            <p:cNvSpPr txBox="1"/>
            <p:nvPr/>
          </p:nvSpPr>
          <p:spPr>
            <a:xfrm>
              <a:off x="0" y="57150"/>
              <a:ext cx="9144000" cy="274320"/>
            </a:xfrm>
            <a:prstGeom prst="rect">
              <a:avLst/>
            </a:prstGeom>
            <a:solidFill>
              <a:srgbClr val="002D73"/>
            </a:solidFill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0" y="-19050"/>
              <a:ext cx="9144000" cy="91440"/>
            </a:xfrm>
            <a:prstGeom prst="rect">
              <a:avLst/>
            </a:prstGeom>
            <a:solidFill>
              <a:srgbClr val="5D7E95"/>
            </a:solidFill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</p:grp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76200" y="57150"/>
            <a:ext cx="2133600" cy="273844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June 22, 2015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934200" y="78581"/>
            <a:ext cx="2133600" cy="273844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fld id="{D230F4BC-400C-4AFC-9E06-D490BC4E344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5147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pSp>
        <p:nvGrpSpPr>
          <p:cNvPr id="5" name="Group 4"/>
          <p:cNvGrpSpPr/>
          <p:nvPr userDrawn="1"/>
        </p:nvGrpSpPr>
        <p:grpSpPr>
          <a:xfrm>
            <a:off x="0" y="0"/>
            <a:ext cx="9144000" cy="350520"/>
            <a:chOff x="0" y="-19050"/>
            <a:chExt cx="9144000" cy="350520"/>
          </a:xfrm>
        </p:grpSpPr>
        <p:sp>
          <p:nvSpPr>
            <p:cNvPr id="6" name="TextBox 5"/>
            <p:cNvSpPr txBox="1"/>
            <p:nvPr/>
          </p:nvSpPr>
          <p:spPr>
            <a:xfrm>
              <a:off x="0" y="57150"/>
              <a:ext cx="9144000" cy="274320"/>
            </a:xfrm>
            <a:prstGeom prst="rect">
              <a:avLst/>
            </a:prstGeom>
            <a:solidFill>
              <a:srgbClr val="002D73"/>
            </a:solidFill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0" y="-19050"/>
              <a:ext cx="9144000" cy="91440"/>
            </a:xfrm>
            <a:prstGeom prst="rect">
              <a:avLst/>
            </a:prstGeom>
            <a:solidFill>
              <a:srgbClr val="5D7E95"/>
            </a:solidFill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31376" y="57150"/>
            <a:ext cx="2133600" cy="273844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June 22, 2015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934200" y="64154"/>
            <a:ext cx="2133600" cy="273844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fld id="{D230F4BC-400C-4AFC-9E06-D490BC4E344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9899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June 22, 2015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30F4BC-400C-4AFC-9E06-D490BC4E344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3932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June 22, 2015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30F4BC-400C-4AFC-9E06-D490BC4E344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2495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June 22, 2015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30F4BC-400C-4AFC-9E06-D490BC4E344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2040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June 22, 2015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30F4BC-400C-4AFC-9E06-D490BC4E344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6944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smtClean="0"/>
              <a:t>June 22, 2015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30F4BC-400C-4AFC-9E06-D490BC4E344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92506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  <p:hf hdr="0" ft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Relationship Id="rId3" Type="http://schemas.openxmlformats.org/officeDocument/2006/relationships/image" Target="../media/image3.em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5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eg"/><Relationship Id="rId3" Type="http://schemas.openxmlformats.org/officeDocument/2006/relationships/image" Target="../media/image6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4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emf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eg"/><Relationship Id="rId3" Type="http://schemas.openxmlformats.org/officeDocument/2006/relationships/comments" Target="../comments/commen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e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e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e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jpe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ealthcare.gov/incarcerated-people/" TargetMode="External"/><Relationship Id="rId4" Type="http://schemas.openxmlformats.org/officeDocument/2006/relationships/hyperlink" Target="http://www.pacenterofexcellence.pitt.edu/ACA.html" TargetMode="External"/><Relationship Id="rId5" Type="http://schemas.openxmlformats.org/officeDocument/2006/relationships/hyperlink" Target="https://www.statereforum.org/node/9737" TargetMode="External"/><Relationship Id="rId6" Type="http://schemas.openxmlformats.org/officeDocument/2006/relationships/hyperlink" Target="http://www.arnoldfoundation.org/researchers-study-affordable-care-act%E2%80%99s-impact-public-safety" TargetMode="External"/><Relationship Id="rId7" Type="http://schemas.openxmlformats.org/officeDocument/2006/relationships/hyperlink" Target="https://stepuptogether.org" TargetMode="External"/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health.ny.gov/health_care/medicaid/program/medicaid_health_homes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/>
        </p:nvGrpSpPr>
        <p:grpSpPr>
          <a:xfrm>
            <a:off x="381000" y="1504950"/>
            <a:ext cx="7696200" cy="2094131"/>
            <a:chOff x="381000" y="1983558"/>
            <a:chExt cx="7696200" cy="2094131"/>
          </a:xfrm>
        </p:grpSpPr>
        <p:sp>
          <p:nvSpPr>
            <p:cNvPr id="10" name="TextBox 9"/>
            <p:cNvSpPr txBox="1"/>
            <p:nvPr/>
          </p:nvSpPr>
          <p:spPr>
            <a:xfrm>
              <a:off x="381000" y="1983558"/>
              <a:ext cx="7696200" cy="60529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>
                <a:lnSpc>
                  <a:spcPct val="80000"/>
                </a:lnSpc>
              </a:pPr>
              <a:endParaRPr lang="en-US" sz="40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533400" y="3431358"/>
              <a:ext cx="6858000" cy="64633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lvl="0" indent="-342900" fontAlgn="base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</a:pPr>
              <a:r>
                <a:rPr lang="en-US" dirty="0" smtClean="0">
                  <a:solidFill>
                    <a:srgbClr val="646569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NYS DCJS/OMH Justice &amp; Mental Health Collaboration Program</a:t>
              </a:r>
            </a:p>
            <a:p>
              <a:pPr lvl="0" indent="-342900" fontAlgn="base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</a:pPr>
              <a:r>
                <a:rPr lang="en-US" dirty="0" smtClean="0">
                  <a:solidFill>
                    <a:srgbClr val="646569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June 22, 2015</a:t>
              </a:r>
              <a:endParaRPr lang="en-US" dirty="0">
                <a:solidFill>
                  <a:srgbClr val="646569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0" y="3714750"/>
            <a:ext cx="9144000" cy="1447800"/>
            <a:chOff x="0" y="3714750"/>
            <a:chExt cx="9144000" cy="1447800"/>
          </a:xfrm>
        </p:grpSpPr>
        <p:sp>
          <p:nvSpPr>
            <p:cNvPr id="8" name="TextBox 7"/>
            <p:cNvSpPr txBox="1"/>
            <p:nvPr/>
          </p:nvSpPr>
          <p:spPr>
            <a:xfrm>
              <a:off x="0" y="3790950"/>
              <a:ext cx="9144000" cy="1371600"/>
            </a:xfrm>
            <a:prstGeom prst="rect">
              <a:avLst/>
            </a:prstGeom>
            <a:solidFill>
              <a:srgbClr val="002D73"/>
            </a:solidFill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0" y="3714750"/>
              <a:ext cx="9144000" cy="91440"/>
            </a:xfrm>
            <a:prstGeom prst="rect">
              <a:avLst/>
            </a:prstGeom>
            <a:solidFill>
              <a:srgbClr val="5D7E95"/>
            </a:solidFill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</p:grpSp>
      <p:pic>
        <p:nvPicPr>
          <p:cNvPr id="14" name="Picture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1" y="471352"/>
            <a:ext cx="3200400" cy="609092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609600" y="1200150"/>
            <a:ext cx="79248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b="1" u="sng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</a:rPr>
              <a:t>MEDICAID HEALTH HOMES </a:t>
            </a:r>
            <a:r>
              <a:rPr lang="en-US" sz="4000" b="1" u="sng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latin typeface="+mj-lt"/>
              </a:rPr>
              <a:t>AND</a:t>
            </a:r>
            <a:r>
              <a:rPr lang="en-US" sz="4000" b="1" u="sng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</a:rPr>
              <a:t> CRIMINAL JUSTICE</a:t>
            </a:r>
          </a:p>
        </p:txBody>
      </p:sp>
    </p:spTree>
    <p:extLst>
      <p:ext uri="{BB962C8B-B14F-4D97-AF65-F5344CB8AC3E}">
        <p14:creationId xmlns:p14="http://schemas.microsoft.com/office/powerpoint/2010/main" val="3666777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JMHCP--Intersection of Medicaid HH and Criminal Justice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504950"/>
            <a:ext cx="8229600" cy="3394472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2000" dirty="0" smtClean="0"/>
              <a:t>Addressing </a:t>
            </a:r>
            <a:r>
              <a:rPr lang="en-US" sz="2000" dirty="0"/>
              <a:t>physical and behavioral health needs and </a:t>
            </a:r>
            <a:r>
              <a:rPr lang="en-US" sz="2000" dirty="0" smtClean="0"/>
              <a:t>ensuring justice –involved individuals </a:t>
            </a:r>
            <a:r>
              <a:rPr lang="en-US" sz="2000" dirty="0"/>
              <a:t>have access to </a:t>
            </a:r>
            <a:r>
              <a:rPr lang="en-US" sz="2000" dirty="0" smtClean="0"/>
              <a:t>healthcare, promotes pro-social behavior and recovery</a:t>
            </a:r>
          </a:p>
          <a:p>
            <a:pPr marL="0" indent="0">
              <a:buNone/>
            </a:pPr>
            <a:endParaRPr lang="en-US" sz="2000" dirty="0" smtClean="0"/>
          </a:p>
          <a:p>
            <a:pPr marL="0" indent="0">
              <a:buNone/>
            </a:pPr>
            <a:r>
              <a:rPr lang="en-US" sz="2000" dirty="0" smtClean="0"/>
              <a:t>In turn, this supports the goals of the Medicaid Redesign for better health</a:t>
            </a:r>
            <a:r>
              <a:rPr lang="en-US" sz="2000" dirty="0"/>
              <a:t> </a:t>
            </a:r>
            <a:r>
              <a:rPr lang="en-US" sz="2000" dirty="0" smtClean="0"/>
              <a:t>and lower costs, and criminal justice goals for greater public safety and reduced recidivism</a:t>
            </a:r>
          </a:p>
          <a:p>
            <a:pPr marL="0" indent="0">
              <a:buNone/>
            </a:pPr>
            <a:endParaRPr lang="en-US" sz="2000" dirty="0"/>
          </a:p>
          <a:p>
            <a:pPr marL="0" lvl="0" indent="0">
              <a:buNone/>
            </a:pPr>
            <a:r>
              <a:rPr lang="en-US" sz="2000" dirty="0"/>
              <a:t>These presentations are intended to provide examples and resources for Counties, Health Homes and </a:t>
            </a:r>
            <a:r>
              <a:rPr lang="en-US" sz="2000" dirty="0" smtClean="0"/>
              <a:t>Criminal </a:t>
            </a:r>
            <a:r>
              <a:rPr lang="en-US" sz="2000" dirty="0"/>
              <a:t>J</a:t>
            </a:r>
            <a:r>
              <a:rPr lang="en-US" sz="2000" dirty="0" smtClean="0"/>
              <a:t>ustice </a:t>
            </a:r>
            <a:r>
              <a:rPr lang="en-US" sz="2000" dirty="0"/>
              <a:t>E</a:t>
            </a:r>
            <a:r>
              <a:rPr lang="en-US" sz="2000" dirty="0" smtClean="0"/>
              <a:t>ntities as they work together to support recovery and meet their goals</a:t>
            </a:r>
            <a:endParaRPr lang="en-US" sz="2000" dirty="0"/>
          </a:p>
          <a:p>
            <a:pPr marL="0" indent="0">
              <a:buNone/>
            </a:pPr>
            <a:r>
              <a:rPr lang="en-US" sz="2000" dirty="0"/>
              <a:t>	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June 22, 2015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30F4BC-400C-4AFC-9E06-D490BC4E3447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3148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61950"/>
            <a:ext cx="8229600" cy="857250"/>
          </a:xfrm>
        </p:spPr>
        <p:txBody>
          <a:bodyPr>
            <a:normAutofit/>
          </a:bodyPr>
          <a:lstStyle/>
          <a:p>
            <a:r>
              <a:rPr lang="en-US" sz="2800" b="0" dirty="0" smtClean="0"/>
              <a:t>Webinar Audience</a:t>
            </a:r>
            <a:endParaRPr lang="en-US" sz="2800" b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0150"/>
            <a:ext cx="8229600" cy="3699272"/>
          </a:xfrm>
        </p:spPr>
        <p:txBody>
          <a:bodyPr>
            <a:normAutofit/>
          </a:bodyPr>
          <a:lstStyle/>
          <a:p>
            <a:pPr lvl="0">
              <a:buFont typeface="Arial"/>
              <a:buChar char="•"/>
            </a:pPr>
            <a:r>
              <a:rPr lang="en-US" sz="1800" dirty="0" smtClean="0"/>
              <a:t>DCJS JMHCP Pilot Counties—Probation Directors, Mental Hygiene Commissioners and Jail Administrators</a:t>
            </a:r>
          </a:p>
          <a:p>
            <a:pPr marL="0" lvl="0" indent="0">
              <a:buNone/>
            </a:pPr>
            <a:endParaRPr lang="en-US" sz="1800" dirty="0" smtClean="0"/>
          </a:p>
          <a:p>
            <a:pPr marL="0" lvl="0" indent="0">
              <a:buNone/>
            </a:pPr>
            <a:r>
              <a:rPr lang="en-US" sz="1800" dirty="0"/>
              <a:t> </a:t>
            </a:r>
            <a:r>
              <a:rPr lang="en-US" sz="1800" dirty="0" smtClean="0"/>
              <a:t>     </a:t>
            </a:r>
            <a:r>
              <a:rPr lang="en-US" sz="1800" u="sng" dirty="0" smtClean="0"/>
              <a:t>Invitation is extended to: </a:t>
            </a:r>
          </a:p>
          <a:p>
            <a:pPr marL="0" lvl="0" indent="0">
              <a:buNone/>
            </a:pPr>
            <a:endParaRPr lang="en-US" sz="1800" dirty="0"/>
          </a:p>
          <a:p>
            <a:pPr>
              <a:buFont typeface="Arial"/>
              <a:buChar char="•"/>
            </a:pPr>
            <a:r>
              <a:rPr lang="en-US" sz="1800" dirty="0" smtClean="0"/>
              <a:t>All Probation </a:t>
            </a:r>
            <a:r>
              <a:rPr lang="en-US" sz="1800" dirty="0"/>
              <a:t>Departments, County Mental Hygiene </a:t>
            </a:r>
            <a:r>
              <a:rPr lang="en-US" sz="1800" dirty="0" smtClean="0"/>
              <a:t>Directors, Jail Administrators, ATI Programs and </a:t>
            </a:r>
            <a:r>
              <a:rPr lang="en-US" sz="1800" dirty="0"/>
              <a:t>Health </a:t>
            </a:r>
            <a:r>
              <a:rPr lang="en-US" sz="1800" dirty="0" smtClean="0"/>
              <a:t>Homes</a:t>
            </a:r>
          </a:p>
          <a:p>
            <a:pPr>
              <a:buFont typeface="Arial"/>
              <a:buChar char="•"/>
            </a:pPr>
            <a:r>
              <a:rPr lang="en-US" sz="1800" dirty="0" smtClean="0"/>
              <a:t>New </a:t>
            </a:r>
            <a:r>
              <a:rPr lang="en-US" sz="1800" dirty="0"/>
              <a:t>York City Department of Health and Mental </a:t>
            </a:r>
            <a:r>
              <a:rPr lang="en-US" sz="1800" dirty="0" smtClean="0"/>
              <a:t>Hygiene</a:t>
            </a:r>
          </a:p>
          <a:p>
            <a:pPr>
              <a:buFont typeface="Arial"/>
              <a:buChar char="•"/>
            </a:pPr>
            <a:r>
              <a:rPr lang="en-US" sz="1800" dirty="0" smtClean="0"/>
              <a:t>19 DCJS funded County </a:t>
            </a:r>
            <a:r>
              <a:rPr lang="en-US" sz="1800" dirty="0"/>
              <a:t>Re-Entry Taskforces </a:t>
            </a:r>
          </a:p>
          <a:p>
            <a:pPr>
              <a:buFont typeface="Wingdings" charset="2"/>
              <a:buChar char="q"/>
            </a:pPr>
            <a:endParaRPr lang="en-US" dirty="0"/>
          </a:p>
          <a:p>
            <a:pPr>
              <a:buFont typeface="Wingdings" charset="2"/>
              <a:buChar char="q"/>
            </a:pP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June 22, 2015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30F4BC-400C-4AFC-9E06-D490BC4E3447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2800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61950"/>
            <a:ext cx="8229600" cy="570309"/>
          </a:xfrm>
        </p:spPr>
        <p:txBody>
          <a:bodyPr>
            <a:noAutofit/>
          </a:bodyPr>
          <a:lstStyle/>
          <a:p>
            <a:r>
              <a:rPr lang="en-US" sz="2800" dirty="0" smtClean="0"/>
              <a:t>Webinar Participants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895350"/>
            <a:ext cx="8229600" cy="3775472"/>
          </a:xfrm>
        </p:spPr>
        <p:txBody>
          <a:bodyPr>
            <a:normAutofit lnSpcReduction="10000"/>
          </a:bodyPr>
          <a:lstStyle/>
          <a:p>
            <a:pPr marL="457200" lvl="1" indent="0">
              <a:buNone/>
            </a:pPr>
            <a:r>
              <a:rPr lang="en-US" sz="1800" dirty="0" smtClean="0">
                <a:solidFill>
                  <a:schemeClr val="accent2"/>
                </a:solidFill>
              </a:rPr>
              <a:t>Division Criminal Justice Services/Office of Probation and Correctional Alternatives</a:t>
            </a:r>
            <a:endParaRPr lang="en-US" sz="1200" dirty="0" smtClean="0">
              <a:solidFill>
                <a:schemeClr val="accent2"/>
              </a:solidFill>
            </a:endParaRPr>
          </a:p>
          <a:p>
            <a:pPr marL="857250" lvl="2" indent="0">
              <a:buNone/>
            </a:pPr>
            <a:r>
              <a:rPr lang="en-US" sz="1400" dirty="0" smtClean="0"/>
              <a:t> Bernard Wilson, </a:t>
            </a:r>
            <a:r>
              <a:rPr lang="en-US" sz="1200" dirty="0" smtClean="0"/>
              <a:t>Program Manager, JMHCP Grant</a:t>
            </a:r>
          </a:p>
          <a:p>
            <a:pPr marL="857250" lvl="2" indent="0">
              <a:buNone/>
            </a:pPr>
            <a:r>
              <a:rPr lang="en-US" sz="1400" dirty="0" smtClean="0"/>
              <a:t> Margaret Schieferstine, </a:t>
            </a:r>
            <a:r>
              <a:rPr lang="en-US" sz="1200" dirty="0" smtClean="0"/>
              <a:t>Criminal Justice Program Representative, County Re-Entry Taskforces</a:t>
            </a:r>
          </a:p>
          <a:p>
            <a:pPr marL="857250" lvl="2" indent="0">
              <a:buNone/>
            </a:pPr>
            <a:endParaRPr lang="en-US" sz="1400" dirty="0" smtClean="0"/>
          </a:p>
          <a:p>
            <a:pPr marL="514350" lvl="1" indent="0">
              <a:buNone/>
            </a:pPr>
            <a:r>
              <a:rPr lang="en-US" sz="1800" dirty="0" smtClean="0">
                <a:solidFill>
                  <a:srgbClr val="C0504D"/>
                </a:solidFill>
              </a:rPr>
              <a:t>Department of Health, Division of Program Development and Management, Office of Insurance Programs</a:t>
            </a:r>
          </a:p>
          <a:p>
            <a:pPr marL="914400" lvl="2" indent="0">
              <a:buNone/>
            </a:pPr>
            <a:r>
              <a:rPr lang="en-US" sz="1400" dirty="0" smtClean="0"/>
              <a:t>Dr. Lynda Hohmann</a:t>
            </a:r>
            <a:r>
              <a:rPr lang="en-US" sz="1200" dirty="0" smtClean="0"/>
              <a:t>, Medical Director, Office of Insurance Programs</a:t>
            </a:r>
          </a:p>
          <a:p>
            <a:pPr marL="914400" lvl="2" indent="0">
              <a:buNone/>
            </a:pPr>
            <a:r>
              <a:rPr lang="en-US" sz="1400" dirty="0" smtClean="0"/>
              <a:t>Joann Susser Health Program Administrator, </a:t>
            </a:r>
            <a:r>
              <a:rPr lang="en-US" sz="1200" dirty="0" smtClean="0"/>
              <a:t>Office of Insurance Program</a:t>
            </a:r>
          </a:p>
          <a:p>
            <a:pPr marL="914400" lvl="2" indent="0">
              <a:buNone/>
            </a:pPr>
            <a:r>
              <a:rPr lang="en-US" sz="1400" dirty="0" smtClean="0"/>
              <a:t>Stephanie Fuertes, </a:t>
            </a:r>
            <a:r>
              <a:rPr lang="en-US" sz="1200" dirty="0" smtClean="0"/>
              <a:t>Student Intern</a:t>
            </a:r>
          </a:p>
          <a:p>
            <a:pPr marL="914400" lvl="2" indent="0">
              <a:buNone/>
            </a:pPr>
            <a:endParaRPr lang="en-US" sz="1200" dirty="0" smtClean="0"/>
          </a:p>
          <a:p>
            <a:pPr marL="457200" lvl="1" indent="0">
              <a:buNone/>
            </a:pPr>
            <a:r>
              <a:rPr lang="en-US" sz="1900" dirty="0" smtClean="0">
                <a:solidFill>
                  <a:srgbClr val="C0504D"/>
                </a:solidFill>
              </a:rPr>
              <a:t>NYS Conference of Local Mental Hygiene Directors</a:t>
            </a:r>
          </a:p>
          <a:p>
            <a:pPr marL="857250" lvl="2" indent="0">
              <a:buNone/>
            </a:pPr>
            <a:r>
              <a:rPr lang="en-US" sz="1400" dirty="0" smtClean="0"/>
              <a:t>Kelly Hansen, </a:t>
            </a:r>
            <a:r>
              <a:rPr lang="en-US" sz="1200" dirty="0" smtClean="0"/>
              <a:t>Executive Director</a:t>
            </a:r>
          </a:p>
          <a:p>
            <a:pPr marL="800100" lvl="2" indent="0">
              <a:buNone/>
            </a:pPr>
            <a:r>
              <a:rPr lang="en-US" sz="1400" dirty="0" smtClean="0"/>
              <a:t> Debra Holland, </a:t>
            </a:r>
            <a:r>
              <a:rPr lang="en-US" sz="1200" dirty="0" smtClean="0"/>
              <a:t>Director of Government Relations</a:t>
            </a:r>
          </a:p>
          <a:p>
            <a:endParaRPr lang="en-US" sz="1200" dirty="0"/>
          </a:p>
          <a:p>
            <a:pPr marL="457200" lvl="1" indent="0">
              <a:buNone/>
            </a:pPr>
            <a:endParaRPr lang="en-US" sz="2000" dirty="0">
              <a:solidFill>
                <a:srgbClr val="C0504D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June 22, 2015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30F4BC-400C-4AFC-9E06-D490BC4E3447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8622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61950"/>
            <a:ext cx="8229600" cy="576497"/>
          </a:xfrm>
        </p:spPr>
        <p:txBody>
          <a:bodyPr>
            <a:normAutofit/>
          </a:bodyPr>
          <a:lstStyle/>
          <a:p>
            <a:r>
              <a:rPr lang="en-US" sz="2800" dirty="0" smtClean="0"/>
              <a:t>DCJS JMHCP Webinar Agenda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95350"/>
            <a:ext cx="8229600" cy="3869768"/>
          </a:xfrm>
        </p:spPr>
        <p:txBody>
          <a:bodyPr>
            <a:noAutofit/>
          </a:bodyPr>
          <a:lstStyle/>
          <a:p>
            <a:pPr>
              <a:spcBef>
                <a:spcPts val="384"/>
              </a:spcBef>
            </a:pPr>
            <a:r>
              <a:rPr lang="en-US" sz="1800" dirty="0" smtClean="0">
                <a:solidFill>
                  <a:srgbClr val="C0504D"/>
                </a:solidFill>
              </a:rPr>
              <a:t>Introduction</a:t>
            </a:r>
          </a:p>
          <a:p>
            <a:pPr lvl="1">
              <a:spcBef>
                <a:spcPts val="384"/>
              </a:spcBef>
            </a:pPr>
            <a:r>
              <a:rPr lang="en-US" sz="1400" dirty="0" smtClean="0">
                <a:solidFill>
                  <a:srgbClr val="10253F"/>
                </a:solidFill>
              </a:rPr>
              <a:t>Valerie Chakedis, JMHCP Consultant</a:t>
            </a:r>
          </a:p>
          <a:p>
            <a:pPr lvl="1">
              <a:spcBef>
                <a:spcPts val="384"/>
              </a:spcBef>
            </a:pPr>
            <a:r>
              <a:rPr lang="en-US" sz="1400" dirty="0">
                <a:solidFill>
                  <a:srgbClr val="10253F"/>
                </a:solidFill>
              </a:rPr>
              <a:t>Robert Maccarone, Deputy Commissioner DCJS/Director of the Office of Probation and Correctional </a:t>
            </a:r>
            <a:r>
              <a:rPr lang="en-US" sz="1400" dirty="0" smtClean="0">
                <a:solidFill>
                  <a:srgbClr val="10253F"/>
                </a:solidFill>
              </a:rPr>
              <a:t>Alternatives</a:t>
            </a:r>
          </a:p>
          <a:p>
            <a:pPr lvl="1">
              <a:spcBef>
                <a:spcPts val="384"/>
              </a:spcBef>
            </a:pPr>
            <a:r>
              <a:rPr lang="en-US" sz="1400" dirty="0">
                <a:solidFill>
                  <a:srgbClr val="10253F"/>
                </a:solidFill>
              </a:rPr>
              <a:t>Wendy Vogel, </a:t>
            </a:r>
            <a:r>
              <a:rPr lang="en-US" sz="1400" dirty="0"/>
              <a:t>Forensic Unit Chief, Bureau of Diversion, Reentry and Community Education, NYS Office of Mental </a:t>
            </a:r>
            <a:r>
              <a:rPr lang="en-US" sz="1400" dirty="0" smtClean="0"/>
              <a:t>Health</a:t>
            </a:r>
          </a:p>
          <a:p>
            <a:pPr>
              <a:spcBef>
                <a:spcPts val="384"/>
              </a:spcBef>
            </a:pPr>
            <a:r>
              <a:rPr lang="en-US" sz="1800" dirty="0" smtClean="0">
                <a:solidFill>
                  <a:srgbClr val="C0504D"/>
                </a:solidFill>
              </a:rPr>
              <a:t>DCJS Justice Mental Health Collaboration Program</a:t>
            </a:r>
          </a:p>
          <a:p>
            <a:pPr lvl="1">
              <a:spcBef>
                <a:spcPts val="384"/>
              </a:spcBef>
            </a:pPr>
            <a:r>
              <a:rPr lang="en-US" sz="1400" dirty="0" smtClean="0">
                <a:solidFill>
                  <a:srgbClr val="10253F"/>
                </a:solidFill>
              </a:rPr>
              <a:t>Robert Maccarone, Deputy Commissioner DCJS/Director of the Office of Probation and Correctional Alternatives</a:t>
            </a:r>
          </a:p>
          <a:p>
            <a:pPr>
              <a:spcBef>
                <a:spcPts val="384"/>
              </a:spcBef>
            </a:pPr>
            <a:r>
              <a:rPr lang="en-US" sz="1800" dirty="0" smtClean="0">
                <a:solidFill>
                  <a:srgbClr val="C0504D"/>
                </a:solidFill>
              </a:rPr>
              <a:t>Medicaid Health Homes</a:t>
            </a:r>
          </a:p>
          <a:p>
            <a:pPr lvl="1"/>
            <a:r>
              <a:rPr lang="en-US" sz="1400" dirty="0" smtClean="0">
                <a:solidFill>
                  <a:srgbClr val="10253F"/>
                </a:solidFill>
              </a:rPr>
              <a:t>Deirdre Astin, </a:t>
            </a:r>
            <a:r>
              <a:rPr lang="en-US" sz="1400" dirty="0"/>
              <a:t>Program Manager, Health Home </a:t>
            </a:r>
            <a:r>
              <a:rPr lang="en-US" sz="1400" dirty="0" smtClean="0"/>
              <a:t>Program, Division </a:t>
            </a:r>
            <a:r>
              <a:rPr lang="en-US" sz="1400" dirty="0"/>
              <a:t>of Program Development &amp; </a:t>
            </a:r>
            <a:r>
              <a:rPr lang="en-US" sz="1400" dirty="0" smtClean="0"/>
              <a:t>Management, NYS Department of Health</a:t>
            </a:r>
            <a:endParaRPr lang="en-US" sz="1800" dirty="0" smtClean="0"/>
          </a:p>
          <a:p>
            <a:pPr>
              <a:spcBef>
                <a:spcPts val="384"/>
              </a:spcBef>
            </a:pPr>
            <a:r>
              <a:rPr lang="en-US" sz="1800" dirty="0">
                <a:solidFill>
                  <a:srgbClr val="C0504D"/>
                </a:solidFill>
              </a:rPr>
              <a:t>Monroe County Medicaid Health Home-Criminal Justice Pilot </a:t>
            </a:r>
            <a:r>
              <a:rPr lang="en-US" sz="1800" dirty="0" smtClean="0">
                <a:solidFill>
                  <a:srgbClr val="C0504D"/>
                </a:solidFill>
              </a:rPr>
              <a:t>Program</a:t>
            </a:r>
          </a:p>
          <a:p>
            <a:pPr lvl="1">
              <a:spcBef>
                <a:spcPts val="384"/>
              </a:spcBef>
            </a:pPr>
            <a:r>
              <a:rPr lang="en-US" sz="1400" dirty="0" smtClean="0">
                <a:solidFill>
                  <a:srgbClr val="10253F"/>
                </a:solidFill>
              </a:rPr>
              <a:t>Robert </a:t>
            </a:r>
            <a:r>
              <a:rPr lang="en-US" sz="1400" dirty="0">
                <a:solidFill>
                  <a:srgbClr val="10253F"/>
                </a:solidFill>
              </a:rPr>
              <a:t>Lebman, </a:t>
            </a:r>
            <a:r>
              <a:rPr lang="en-US" sz="1400" dirty="0" smtClean="0">
                <a:solidFill>
                  <a:srgbClr val="10253F"/>
                </a:solidFill>
              </a:rPr>
              <a:t>President &amp; Chief Executive Officer, </a:t>
            </a:r>
            <a:r>
              <a:rPr lang="en-US" sz="1400" dirty="0">
                <a:solidFill>
                  <a:srgbClr val="10253F"/>
                </a:solidFill>
              </a:rPr>
              <a:t>Huther </a:t>
            </a:r>
            <a:r>
              <a:rPr lang="en-US" sz="1400" dirty="0" smtClean="0">
                <a:solidFill>
                  <a:srgbClr val="10253F"/>
                </a:solidFill>
              </a:rPr>
              <a:t>Doyle and Rodney Corry, Chief, Priority and Socio-Legal Services, Monroe County</a:t>
            </a:r>
            <a:endParaRPr lang="en-US" sz="1400" dirty="0">
              <a:solidFill>
                <a:srgbClr val="10253F"/>
              </a:solidFill>
            </a:endParaRP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June 22, 2015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30F4BC-400C-4AFC-9E06-D490BC4E3447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8867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14350"/>
            <a:ext cx="8229600" cy="576497"/>
          </a:xfrm>
        </p:spPr>
        <p:txBody>
          <a:bodyPr>
            <a:normAutofit/>
          </a:bodyPr>
          <a:lstStyle/>
          <a:p>
            <a:r>
              <a:rPr lang="en-US" sz="2800" dirty="0" smtClean="0"/>
              <a:t>Webinar </a:t>
            </a:r>
            <a:r>
              <a:rPr lang="en-US" sz="2800" dirty="0"/>
              <a:t>Agenda (continued)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581150"/>
            <a:ext cx="8229600" cy="3869768"/>
          </a:xfrm>
        </p:spPr>
        <p:txBody>
          <a:bodyPr>
            <a:noAutofit/>
          </a:bodyPr>
          <a:lstStyle/>
          <a:p>
            <a:pPr>
              <a:spcBef>
                <a:spcPts val="384"/>
              </a:spcBef>
            </a:pPr>
            <a:r>
              <a:rPr lang="en-US" sz="2000" dirty="0" smtClean="0">
                <a:solidFill>
                  <a:srgbClr val="C0504D"/>
                </a:solidFill>
              </a:rPr>
              <a:t>Phase </a:t>
            </a:r>
            <a:r>
              <a:rPr lang="en-US" sz="2000" dirty="0">
                <a:solidFill>
                  <a:srgbClr val="C0504D"/>
                </a:solidFill>
              </a:rPr>
              <a:t>I JMHCP County Schenectady Health Home – Criminal Justice Collaboration</a:t>
            </a:r>
          </a:p>
          <a:p>
            <a:pPr lvl="1">
              <a:spcBef>
                <a:spcPts val="384"/>
              </a:spcBef>
            </a:pPr>
            <a:r>
              <a:rPr lang="en-US" sz="1800" dirty="0">
                <a:solidFill>
                  <a:srgbClr val="10253F"/>
                </a:solidFill>
              </a:rPr>
              <a:t>Darin Samaha, Director </a:t>
            </a:r>
            <a:r>
              <a:rPr lang="en-US" sz="1800" dirty="0" smtClean="0">
                <a:solidFill>
                  <a:srgbClr val="10253F"/>
                </a:solidFill>
              </a:rPr>
              <a:t>of the Office of </a:t>
            </a:r>
            <a:r>
              <a:rPr lang="en-US" sz="1800" dirty="0">
                <a:solidFill>
                  <a:srgbClr val="10253F"/>
                </a:solidFill>
              </a:rPr>
              <a:t>Community </a:t>
            </a:r>
            <a:r>
              <a:rPr lang="en-US" sz="1800" dirty="0" smtClean="0">
                <a:solidFill>
                  <a:srgbClr val="10253F"/>
                </a:solidFill>
              </a:rPr>
              <a:t>Services, Schenectady County</a:t>
            </a:r>
          </a:p>
          <a:p>
            <a:pPr marL="457200" lvl="1" indent="0">
              <a:spcBef>
                <a:spcPts val="384"/>
              </a:spcBef>
              <a:buNone/>
            </a:pPr>
            <a:endParaRPr lang="en-US" sz="1800" dirty="0">
              <a:solidFill>
                <a:srgbClr val="10253F"/>
              </a:solidFill>
            </a:endParaRPr>
          </a:p>
          <a:p>
            <a:pPr>
              <a:spcBef>
                <a:spcPts val="384"/>
              </a:spcBef>
            </a:pPr>
            <a:r>
              <a:rPr lang="en-US" sz="2000" dirty="0" smtClean="0">
                <a:solidFill>
                  <a:srgbClr val="C0504D"/>
                </a:solidFill>
              </a:rPr>
              <a:t>Questions</a:t>
            </a:r>
          </a:p>
          <a:p>
            <a:pPr marL="0" indent="0">
              <a:spcBef>
                <a:spcPts val="384"/>
              </a:spcBef>
              <a:buNone/>
            </a:pPr>
            <a:endParaRPr lang="en-US" sz="2000" dirty="0">
              <a:solidFill>
                <a:srgbClr val="10253F"/>
              </a:solidFill>
            </a:endParaRPr>
          </a:p>
          <a:p>
            <a:pPr>
              <a:spcBef>
                <a:spcPts val="384"/>
              </a:spcBef>
            </a:pPr>
            <a:r>
              <a:rPr lang="en-US" sz="2000" dirty="0">
                <a:solidFill>
                  <a:srgbClr val="C0504D"/>
                </a:solidFill>
              </a:rPr>
              <a:t>Resources</a:t>
            </a:r>
          </a:p>
          <a:p>
            <a:pPr marL="0" indent="0">
              <a:spcBef>
                <a:spcPts val="384"/>
              </a:spcBef>
              <a:buNone/>
            </a:pPr>
            <a:endParaRPr lang="en-US" sz="2000" dirty="0" smtClean="0">
              <a:solidFill>
                <a:srgbClr val="10253F"/>
              </a:solidFill>
            </a:endParaRP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June 22, 2015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30F4BC-400C-4AFC-9E06-D490BC4E3447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9431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66750"/>
            <a:ext cx="8229600" cy="381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JMHCP Pilot Site Selection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June 22, 2015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 smtClean="0"/>
              <a:t>6</a:t>
            </a:r>
            <a:endParaRPr lang="en-US" dirty="0"/>
          </a:p>
        </p:txBody>
      </p:sp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5584761"/>
              </p:ext>
            </p:extLst>
          </p:nvPr>
        </p:nvGraphicFramePr>
        <p:xfrm>
          <a:off x="1951093" y="1168314"/>
          <a:ext cx="5241814" cy="3457747"/>
        </p:xfrm>
        <a:graphic>
          <a:graphicData uri="http://schemas.openxmlformats.org/drawingml/2006/table">
            <a:tbl>
              <a:tblPr/>
              <a:tblGrid>
                <a:gridCol w="851472"/>
                <a:gridCol w="658948"/>
                <a:gridCol w="516044"/>
                <a:gridCol w="404896"/>
                <a:gridCol w="531922"/>
                <a:gridCol w="944757"/>
                <a:gridCol w="1333775"/>
              </a:tblGrid>
              <a:tr h="119132"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957" marR="5957" marT="59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rowSpan="4"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Implementation Phase </a:t>
                      </a:r>
                    </a:p>
                  </a:txBody>
                  <a:tcPr marL="5957" marR="5957" marT="59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2010 Population </a:t>
                      </a:r>
                    </a:p>
                  </a:txBody>
                  <a:tcPr marL="5957" marR="5957" marT="59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Violent Crime 2011 Count </a:t>
                      </a:r>
                    </a:p>
                  </a:txBody>
                  <a:tcPr marL="5957" marR="5957" marT="59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Violent Crime 2011 Rate per 100,000 </a:t>
                      </a:r>
                    </a:p>
                  </a:txBody>
                  <a:tcPr marL="5957" marR="5957" marT="59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 fontAlgn="b"/>
                      <a:endParaRPr lang="en-US" sz="700" b="0" i="0" u="none" strike="noStrike" dirty="0" smtClean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algn="ctr" fontAlgn="b"/>
                      <a:r>
                        <a:rPr lang="en-US" sz="7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OMH </a:t>
                      </a:r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2010-11    Medicaid   MH Costs: Individuals with High Utilization: </a:t>
                      </a:r>
                      <a:endParaRPr lang="en-US" sz="700" b="0" i="0" u="none" strike="noStrike" dirty="0" smtClean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algn="ctr" fontAlgn="b"/>
                      <a:r>
                        <a:rPr lang="en-US" sz="7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</a:t>
                      </a:r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$2 - $4,000 </a:t>
                      </a:r>
                      <a:r>
                        <a:rPr lang="en-US" sz="7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plus/month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957" marR="5957" marT="59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OMH 2010-11    Medicaid   MH Costs  including OASAS: Individuals with High Utilization:  </a:t>
                      </a:r>
                      <a:endParaRPr lang="en-US" sz="700" b="0" i="0" u="none" strike="noStrike" dirty="0" smtClean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algn="ctr" fontAlgn="b"/>
                      <a:r>
                        <a:rPr lang="en-US" sz="7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</a:t>
                      </a:r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$2 - $4,000 </a:t>
                      </a:r>
                      <a:r>
                        <a:rPr lang="en-US" sz="7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plus/month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957" marR="5957" marT="59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19132"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957" marR="5957" marT="59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19132"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957" marR="5957" marT="59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50177"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i="0" u="sng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IMPACT Counties:</a:t>
                      </a:r>
                    </a:p>
                  </a:txBody>
                  <a:tcPr marL="5957" marR="5957" marT="59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50177"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957" marR="5957" marT="59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pattFill prst="ltUpDiag">
                      <a:fgClr>
                        <a:srgbClr val="000000"/>
                      </a:fgClr>
                      <a:bgClr>
                        <a:srgbClr val="FFFFFF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957" marR="5957" marT="59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pattFill prst="ltUpDiag">
                      <a:fgClr>
                        <a:srgbClr val="000000"/>
                      </a:fgClr>
                      <a:bgClr>
                        <a:srgbClr val="FFFFFF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957" marR="5957" marT="59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pattFill prst="ltUpDiag">
                      <a:fgClr>
                        <a:srgbClr val="000000"/>
                      </a:fgClr>
                      <a:bgClr>
                        <a:srgbClr val="FFFFFF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957" marR="5957" marT="59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pattFill prst="ltUpDiag">
                      <a:fgClr>
                        <a:srgbClr val="000000"/>
                      </a:fgClr>
                      <a:bgClr>
                        <a:srgbClr val="FFFFFF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957" marR="5957" marT="59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pattFill prst="ltUpDiag">
                      <a:fgClr>
                        <a:srgbClr val="000000"/>
                      </a:fgClr>
                      <a:bgClr>
                        <a:srgbClr val="FFFFFF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957" marR="5957" marT="59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pattFill prst="ltUpDiag">
                      <a:fgClr>
                        <a:srgbClr val="000000"/>
                      </a:fgClr>
                      <a:bgClr>
                        <a:srgbClr val="FFFFFF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957" marR="5957" marT="59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pattFill prst="ltUpDiag">
                      <a:fgClr>
                        <a:srgbClr val="000000"/>
                      </a:fgClr>
                      <a:bgClr>
                        <a:srgbClr val="FFFFFF"/>
                      </a:bgClr>
                    </a:pattFill>
                  </a:tcPr>
                </a:tc>
              </a:tr>
              <a:tr h="125089"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Albany</a:t>
                      </a:r>
                    </a:p>
                  </a:txBody>
                  <a:tcPr marL="5957" marR="5957" marT="59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5957" marR="5957" marT="59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295,267 </a:t>
                      </a:r>
                    </a:p>
                  </a:txBody>
                  <a:tcPr marL="5957" marR="5957" marT="59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1,161 </a:t>
                      </a:r>
                    </a:p>
                  </a:txBody>
                  <a:tcPr marL="5957" marR="5957" marT="59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   379.9 </a:t>
                      </a:r>
                    </a:p>
                  </a:txBody>
                  <a:tcPr marL="5957" marR="5957" marT="59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79</a:t>
                      </a:r>
                    </a:p>
                  </a:txBody>
                  <a:tcPr marL="5957" marR="5957" marT="59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183</a:t>
                      </a:r>
                    </a:p>
                  </a:txBody>
                  <a:tcPr marL="5957" marR="5957" marT="59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25089"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Broome</a:t>
                      </a:r>
                    </a:p>
                  </a:txBody>
                  <a:tcPr marL="5957" marR="5957" marT="59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957" marR="5957" marT="59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191,892 </a:t>
                      </a:r>
                    </a:p>
                  </a:txBody>
                  <a:tcPr marL="5957" marR="5957" marT="59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521 </a:t>
                      </a:r>
                    </a:p>
                  </a:txBody>
                  <a:tcPr marL="5957" marR="5957" marT="59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   258.6 </a:t>
                      </a:r>
                    </a:p>
                  </a:txBody>
                  <a:tcPr marL="5957" marR="5957" marT="59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41</a:t>
                      </a:r>
                    </a:p>
                  </a:txBody>
                  <a:tcPr marL="5957" marR="5957" marT="59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119</a:t>
                      </a:r>
                    </a:p>
                  </a:txBody>
                  <a:tcPr marL="5957" marR="5957" marT="59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</a:tr>
              <a:tr h="120323"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Chautauqua</a:t>
                      </a:r>
                    </a:p>
                  </a:txBody>
                  <a:tcPr marL="5957" marR="5957" marT="59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957" marR="5957" marT="59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131,411 </a:t>
                      </a:r>
                    </a:p>
                  </a:txBody>
                  <a:tcPr marL="5957" marR="5957" marT="59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301 </a:t>
                      </a:r>
                    </a:p>
                  </a:txBody>
                  <a:tcPr marL="5957" marR="5957" marT="59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   222.1 </a:t>
                      </a:r>
                    </a:p>
                  </a:txBody>
                  <a:tcPr marL="5957" marR="5957" marT="59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25</a:t>
                      </a:r>
                    </a:p>
                  </a:txBody>
                  <a:tcPr marL="5957" marR="5957" marT="59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67</a:t>
                      </a:r>
                    </a:p>
                  </a:txBody>
                  <a:tcPr marL="5957" marR="5957" marT="59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20323"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Dutchess</a:t>
                      </a:r>
                    </a:p>
                  </a:txBody>
                  <a:tcPr marL="5957" marR="5957" marT="59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957" marR="5957" marT="59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291,541 </a:t>
                      </a:r>
                    </a:p>
                  </a:txBody>
                  <a:tcPr marL="5957" marR="5957" marT="59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623 </a:t>
                      </a:r>
                    </a:p>
                  </a:txBody>
                  <a:tcPr marL="5957" marR="5957" marT="59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   208.5 </a:t>
                      </a:r>
                    </a:p>
                  </a:txBody>
                  <a:tcPr marL="5957" marR="5957" marT="59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74</a:t>
                      </a:r>
                    </a:p>
                  </a:txBody>
                  <a:tcPr marL="5957" marR="5957" marT="59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178</a:t>
                      </a:r>
                    </a:p>
                  </a:txBody>
                  <a:tcPr marL="5957" marR="5957" marT="59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</a:tr>
              <a:tr h="160828"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Erie</a:t>
                      </a:r>
                    </a:p>
                  </a:txBody>
                  <a:tcPr marL="5957" marR="5957" marT="59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5957" marR="5957" marT="59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895,158 </a:t>
                      </a:r>
                    </a:p>
                  </a:txBody>
                  <a:tcPr marL="5957" marR="5957" marT="59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4,201 </a:t>
                      </a:r>
                    </a:p>
                  </a:txBody>
                  <a:tcPr marL="5957" marR="5957" marT="59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   455.1 </a:t>
                      </a:r>
                    </a:p>
                  </a:txBody>
                  <a:tcPr marL="5957" marR="5957" marT="59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160</a:t>
                      </a:r>
                    </a:p>
                  </a:txBody>
                  <a:tcPr marL="5957" marR="5957" marT="59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423</a:t>
                      </a:r>
                    </a:p>
                  </a:txBody>
                  <a:tcPr marL="5957" marR="5957" marT="59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</a:tr>
              <a:tr h="120323"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Monroe</a:t>
                      </a:r>
                    </a:p>
                  </a:txBody>
                  <a:tcPr marL="5957" marR="5957" marT="59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5957" marR="5957" marT="59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724,942 </a:t>
                      </a:r>
                    </a:p>
                  </a:txBody>
                  <a:tcPr marL="5957" marR="5957" marT="59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2,654 </a:t>
                      </a:r>
                    </a:p>
                  </a:txBody>
                  <a:tcPr marL="5957" marR="5957" marT="59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   355.0 </a:t>
                      </a:r>
                    </a:p>
                  </a:txBody>
                  <a:tcPr marL="5957" marR="5957" marT="59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175</a:t>
                      </a:r>
                    </a:p>
                  </a:txBody>
                  <a:tcPr marL="5957" marR="5957" marT="59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446</a:t>
                      </a:r>
                    </a:p>
                  </a:txBody>
                  <a:tcPr marL="5957" marR="5957" marT="59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</a:tr>
              <a:tr h="120323"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Nassau</a:t>
                      </a:r>
                    </a:p>
                  </a:txBody>
                  <a:tcPr marL="5957" marR="5957" marT="59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5957" marR="5957" marT="59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1,344,303 </a:t>
                      </a:r>
                    </a:p>
                  </a:txBody>
                  <a:tcPr marL="5957" marR="5957" marT="59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2,226 </a:t>
                      </a:r>
                    </a:p>
                  </a:txBody>
                  <a:tcPr marL="5957" marR="5957" marT="59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   165.4 </a:t>
                      </a:r>
                    </a:p>
                  </a:txBody>
                  <a:tcPr marL="5957" marR="5957" marT="59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119</a:t>
                      </a:r>
                    </a:p>
                  </a:txBody>
                  <a:tcPr marL="5957" marR="5957" marT="59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261</a:t>
                      </a:r>
                    </a:p>
                  </a:txBody>
                  <a:tcPr marL="5957" marR="5957" marT="59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</a:tr>
              <a:tr h="142959"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Niagara</a:t>
                      </a:r>
                    </a:p>
                  </a:txBody>
                  <a:tcPr marL="5957" marR="5957" marT="59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5957" marR="5957" marT="59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211,650 </a:t>
                      </a:r>
                    </a:p>
                  </a:txBody>
                  <a:tcPr marL="5957" marR="5957" marT="59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811 </a:t>
                      </a:r>
                    </a:p>
                  </a:txBody>
                  <a:tcPr marL="5957" marR="5957" marT="59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   373.0 </a:t>
                      </a:r>
                    </a:p>
                  </a:txBody>
                  <a:tcPr marL="5957" marR="5957" marT="59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43</a:t>
                      </a:r>
                    </a:p>
                  </a:txBody>
                  <a:tcPr marL="5957" marR="5957" marT="59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122</a:t>
                      </a:r>
                    </a:p>
                  </a:txBody>
                  <a:tcPr marL="5957" marR="5957" marT="59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</a:tr>
              <a:tr h="125089"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Oneida</a:t>
                      </a:r>
                    </a:p>
                  </a:txBody>
                  <a:tcPr marL="5957" marR="5957" marT="59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957" marR="5957" marT="59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228,059 </a:t>
                      </a:r>
                    </a:p>
                  </a:txBody>
                  <a:tcPr marL="5957" marR="5957" marT="59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548 </a:t>
                      </a:r>
                    </a:p>
                  </a:txBody>
                  <a:tcPr marL="5957" marR="5957" marT="59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   232.3 </a:t>
                      </a:r>
                    </a:p>
                  </a:txBody>
                  <a:tcPr marL="5957" marR="5957" marT="59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61</a:t>
                      </a:r>
                    </a:p>
                  </a:txBody>
                  <a:tcPr marL="5957" marR="5957" marT="59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150</a:t>
                      </a:r>
                    </a:p>
                  </a:txBody>
                  <a:tcPr marL="5957" marR="5957" marT="59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25089"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Onondaga</a:t>
                      </a:r>
                    </a:p>
                  </a:txBody>
                  <a:tcPr marL="5957" marR="5957" marT="59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5957" marR="5957" marT="59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449,339 </a:t>
                      </a:r>
                    </a:p>
                  </a:txBody>
                  <a:tcPr marL="5957" marR="5957" marT="59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1,656 </a:t>
                      </a:r>
                    </a:p>
                  </a:txBody>
                  <a:tcPr marL="5957" marR="5957" marT="59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   353.0 </a:t>
                      </a:r>
                    </a:p>
                  </a:txBody>
                  <a:tcPr marL="5957" marR="5957" marT="59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77</a:t>
                      </a:r>
                    </a:p>
                  </a:txBody>
                  <a:tcPr marL="5957" marR="5957" marT="59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223</a:t>
                      </a:r>
                    </a:p>
                  </a:txBody>
                  <a:tcPr marL="5957" marR="5957" marT="59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</a:tr>
              <a:tr h="125089"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Orange</a:t>
                      </a:r>
                    </a:p>
                  </a:txBody>
                  <a:tcPr marL="5957" marR="5957" marT="59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5957" marR="5957" marT="59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383,475 </a:t>
                      </a:r>
                    </a:p>
                  </a:txBody>
                  <a:tcPr marL="5957" marR="5957" marT="59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979 </a:t>
                      </a:r>
                    </a:p>
                  </a:txBody>
                  <a:tcPr marL="5957" marR="5957" marT="59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   261.4 </a:t>
                      </a:r>
                    </a:p>
                  </a:txBody>
                  <a:tcPr marL="5957" marR="5957" marT="59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68</a:t>
                      </a:r>
                    </a:p>
                  </a:txBody>
                  <a:tcPr marL="5957" marR="5957" marT="59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194</a:t>
                      </a:r>
                    </a:p>
                  </a:txBody>
                  <a:tcPr marL="5957" marR="5957" marT="59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25089"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Rensselaer</a:t>
                      </a:r>
                    </a:p>
                  </a:txBody>
                  <a:tcPr marL="5957" marR="5957" marT="59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5957" marR="5957" marT="59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154,087 </a:t>
                      </a:r>
                    </a:p>
                  </a:txBody>
                  <a:tcPr marL="5957" marR="5957" marT="59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485 </a:t>
                      </a:r>
                    </a:p>
                  </a:txBody>
                  <a:tcPr marL="5957" marR="5957" marT="59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   302.8 </a:t>
                      </a:r>
                    </a:p>
                  </a:txBody>
                  <a:tcPr marL="5957" marR="5957" marT="59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</a:t>
                      </a:r>
                    </a:p>
                  </a:txBody>
                  <a:tcPr marL="5957" marR="5957" marT="59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42</a:t>
                      </a:r>
                    </a:p>
                  </a:txBody>
                  <a:tcPr marL="5957" marR="5957" marT="59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</a:tr>
              <a:tr h="125089"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Rockland</a:t>
                      </a:r>
                    </a:p>
                  </a:txBody>
                  <a:tcPr marL="5957" marR="5957" marT="59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957" marR="5957" marT="59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298,092 </a:t>
                      </a:r>
                    </a:p>
                  </a:txBody>
                  <a:tcPr marL="5957" marR="5957" marT="59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552 </a:t>
                      </a:r>
                    </a:p>
                  </a:txBody>
                  <a:tcPr marL="5957" marR="5957" marT="59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   176.3 </a:t>
                      </a:r>
                    </a:p>
                  </a:txBody>
                  <a:tcPr marL="5957" marR="5957" marT="59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34</a:t>
                      </a:r>
                    </a:p>
                  </a:txBody>
                  <a:tcPr marL="5957" marR="5957" marT="59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82</a:t>
                      </a:r>
                    </a:p>
                  </a:txBody>
                  <a:tcPr marL="5957" marR="5957" marT="59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25089"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Schenectady</a:t>
                      </a:r>
                    </a:p>
                  </a:txBody>
                  <a:tcPr marL="5957" marR="5957" marT="59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5957" marR="5957" marT="59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151,036 </a:t>
                      </a:r>
                    </a:p>
                  </a:txBody>
                  <a:tcPr marL="5957" marR="5957" marT="59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687 </a:t>
                      </a:r>
                    </a:p>
                  </a:txBody>
                  <a:tcPr marL="5957" marR="5957" marT="59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   442.0 </a:t>
                      </a:r>
                    </a:p>
                  </a:txBody>
                  <a:tcPr marL="5957" marR="5957" marT="59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</a:t>
                      </a:r>
                    </a:p>
                  </a:txBody>
                  <a:tcPr marL="5957" marR="5957" marT="59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62</a:t>
                      </a:r>
                    </a:p>
                  </a:txBody>
                  <a:tcPr marL="5957" marR="5957" marT="59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</a:tr>
              <a:tr h="125089"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Suffolk</a:t>
                      </a:r>
                    </a:p>
                  </a:txBody>
                  <a:tcPr marL="5957" marR="5957" marT="59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957" marR="5957" marT="59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1,511,183 </a:t>
                      </a:r>
                    </a:p>
                  </a:txBody>
                  <a:tcPr marL="5957" marR="5957" marT="59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2,213 </a:t>
                      </a:r>
                    </a:p>
                  </a:txBody>
                  <a:tcPr marL="5957" marR="5957" marT="59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   147.5 </a:t>
                      </a:r>
                    </a:p>
                  </a:txBody>
                  <a:tcPr marL="5957" marR="5957" marT="59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214</a:t>
                      </a:r>
                    </a:p>
                  </a:txBody>
                  <a:tcPr marL="5957" marR="5957" marT="59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509</a:t>
                      </a:r>
                    </a:p>
                  </a:txBody>
                  <a:tcPr marL="5957" marR="5957" marT="59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25089"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Ulster</a:t>
                      </a:r>
                    </a:p>
                  </a:txBody>
                  <a:tcPr marL="5957" marR="5957" marT="59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957" marR="5957" marT="59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179,764 </a:t>
                      </a:r>
                    </a:p>
                  </a:txBody>
                  <a:tcPr marL="5957" marR="5957" marT="59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335 </a:t>
                      </a:r>
                    </a:p>
                  </a:txBody>
                  <a:tcPr marL="5957" marR="5957" marT="59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   182.7 </a:t>
                      </a:r>
                    </a:p>
                  </a:txBody>
                  <a:tcPr marL="5957" marR="5957" marT="59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36</a:t>
                      </a:r>
                    </a:p>
                  </a:txBody>
                  <a:tcPr marL="5957" marR="5957" marT="59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96</a:t>
                      </a:r>
                    </a:p>
                  </a:txBody>
                  <a:tcPr marL="5957" marR="5957" marT="59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</a:tr>
              <a:tr h="125089"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Westchester</a:t>
                      </a:r>
                    </a:p>
                  </a:txBody>
                  <a:tcPr marL="5957" marR="5957" marT="59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5957" marR="5957" marT="59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948,303 </a:t>
                      </a:r>
                    </a:p>
                  </a:txBody>
                  <a:tcPr marL="5957" marR="5957" marT="59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2,451 </a:t>
                      </a:r>
                    </a:p>
                  </a:txBody>
                  <a:tcPr marL="5957" marR="5957" marT="59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   257.1 </a:t>
                      </a:r>
                    </a:p>
                  </a:txBody>
                  <a:tcPr marL="5957" marR="5957" marT="59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250</a:t>
                      </a:r>
                    </a:p>
                  </a:txBody>
                  <a:tcPr marL="5957" marR="5957" marT="59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613</a:t>
                      </a:r>
                    </a:p>
                  </a:txBody>
                  <a:tcPr marL="5957" marR="5957" marT="59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</a:tr>
              <a:tr h="125089"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957" marR="5957" marT="59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957" marR="5957" marT="59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957" marR="5957" marT="59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957" marR="5957" marT="59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957" marR="5957" marT="59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957" marR="5957" marT="59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957" marR="5957" marT="59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5089">
                <a:tc>
                  <a:txBody>
                    <a:bodyPr/>
                    <a:lstStyle/>
                    <a:p>
                      <a:pPr algn="ctr" fontAlgn="b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957" marR="5957" marT="595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957" marR="5957" marT="595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8,389,502 </a:t>
                      </a:r>
                    </a:p>
                  </a:txBody>
                  <a:tcPr marL="5957" marR="5957" marT="595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957" marR="5957" marT="595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957" marR="5957" marT="595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1,487 </a:t>
                      </a:r>
                    </a:p>
                  </a:txBody>
                  <a:tcPr marL="5957" marR="5957" marT="595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3,770 </a:t>
                      </a:r>
                    </a:p>
                  </a:txBody>
                  <a:tcPr marL="5957" marR="5957" marT="595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25089">
                <a:tc>
                  <a:txBody>
                    <a:bodyPr/>
                    <a:lstStyle/>
                    <a:p>
                      <a:pPr algn="ctr" fontAlgn="b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957" marR="5957" marT="595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957" marR="5957" marT="595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957" marR="5957" marT="595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957" marR="5957" marT="595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957" marR="5957" marT="595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957" marR="5957" marT="595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957" marR="5957" marT="595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31377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3"/>
          <p:cNvGrpSpPr>
            <a:grpSpLocks/>
          </p:cNvGrpSpPr>
          <p:nvPr/>
        </p:nvGrpSpPr>
        <p:grpSpPr bwMode="auto">
          <a:xfrm>
            <a:off x="880369" y="600129"/>
            <a:ext cx="7391400" cy="1214608"/>
            <a:chOff x="914400" y="2438400"/>
            <a:chExt cx="7391400" cy="1752600"/>
          </a:xfrm>
        </p:grpSpPr>
        <p:sp>
          <p:nvSpPr>
            <p:cNvPr id="5" name="Oval 6"/>
            <p:cNvSpPr>
              <a:spLocks noChangeArrowheads="1"/>
            </p:cNvSpPr>
            <p:nvPr/>
          </p:nvSpPr>
          <p:spPr bwMode="auto">
            <a:xfrm>
              <a:off x="3733800" y="2438400"/>
              <a:ext cx="4572000" cy="1752600"/>
            </a:xfrm>
            <a:prstGeom prst="ellips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 dirty="0"/>
            </a:p>
          </p:txBody>
        </p:sp>
        <p:sp>
          <p:nvSpPr>
            <p:cNvPr id="6" name="Oval 4"/>
            <p:cNvSpPr>
              <a:spLocks noChangeArrowheads="1"/>
            </p:cNvSpPr>
            <p:nvPr/>
          </p:nvSpPr>
          <p:spPr bwMode="auto">
            <a:xfrm>
              <a:off x="914400" y="2438400"/>
              <a:ext cx="4572000" cy="1752600"/>
            </a:xfrm>
            <a:prstGeom prst="ellips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 dirty="0"/>
            </a:p>
          </p:txBody>
        </p:sp>
        <p:sp>
          <p:nvSpPr>
            <p:cNvPr id="7" name="TextBox 7"/>
            <p:cNvSpPr txBox="1">
              <a:spLocks noChangeArrowheads="1"/>
            </p:cNvSpPr>
            <p:nvPr/>
          </p:nvSpPr>
          <p:spPr bwMode="auto">
            <a:xfrm>
              <a:off x="1600200" y="2855768"/>
              <a:ext cx="1981200" cy="11922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n-US" b="1" dirty="0" smtClean="0"/>
                <a:t>Criminal</a:t>
              </a:r>
              <a:r>
                <a:rPr lang="en-US" sz="2400" b="1" dirty="0" smtClean="0"/>
                <a:t> </a:t>
              </a:r>
              <a:r>
                <a:rPr lang="en-US" b="1" dirty="0"/>
                <a:t>Justice </a:t>
              </a:r>
            </a:p>
            <a:p>
              <a:pPr algn="ctr"/>
              <a:r>
                <a:rPr lang="en-US" b="1" dirty="0"/>
                <a:t>System</a:t>
              </a:r>
            </a:p>
          </p:txBody>
        </p:sp>
        <p:sp>
          <p:nvSpPr>
            <p:cNvPr id="8" name="TextBox 8"/>
            <p:cNvSpPr txBox="1">
              <a:spLocks noChangeArrowheads="1"/>
            </p:cNvSpPr>
            <p:nvPr/>
          </p:nvSpPr>
          <p:spPr bwMode="auto">
            <a:xfrm>
              <a:off x="5257800" y="2807368"/>
              <a:ext cx="2895600" cy="1043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 b="1" dirty="0"/>
                <a:t>Behavioral Health </a:t>
              </a:r>
            </a:p>
            <a:p>
              <a:pPr algn="ctr"/>
              <a:r>
                <a:rPr lang="en-US" b="1" dirty="0"/>
                <a:t>System</a:t>
              </a:r>
            </a:p>
          </p:txBody>
        </p:sp>
        <p:sp>
          <p:nvSpPr>
            <p:cNvPr id="9" name="TextBox 9"/>
            <p:cNvSpPr txBox="1">
              <a:spLocks noChangeArrowheads="1"/>
            </p:cNvSpPr>
            <p:nvPr/>
          </p:nvSpPr>
          <p:spPr bwMode="auto">
            <a:xfrm>
              <a:off x="4039456" y="2807368"/>
              <a:ext cx="1138453" cy="11922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sz="1400" b="1" dirty="0"/>
                <a:t>Sequential </a:t>
              </a:r>
            </a:p>
            <a:p>
              <a:pPr algn="ctr"/>
              <a:r>
                <a:rPr lang="en-US" sz="1400" b="1" dirty="0"/>
                <a:t>Intercept </a:t>
              </a:r>
            </a:p>
            <a:p>
              <a:pPr algn="ctr"/>
              <a:r>
                <a:rPr lang="en-US" sz="1400" b="1" dirty="0"/>
                <a:t>Model</a:t>
              </a:r>
            </a:p>
          </p:txBody>
        </p:sp>
      </p:grpSp>
      <p:sp>
        <p:nvSpPr>
          <p:cNvPr id="22" name="Rounded Rectangle 4"/>
          <p:cNvSpPr/>
          <p:nvPr/>
        </p:nvSpPr>
        <p:spPr>
          <a:xfrm>
            <a:off x="194353" y="367424"/>
            <a:ext cx="8755295" cy="375525"/>
          </a:xfrm>
          <a:prstGeom prst="rect">
            <a:avLst/>
          </a:prstGeom>
          <a:scene3d>
            <a:camera prst="orthographicFront"/>
            <a:lightRig rig="flat" dir="t"/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194310" tIns="194310" rIns="194310" bIns="194310" spcCol="1270" anchor="ctr"/>
          <a:lstStyle/>
          <a:p>
            <a:pPr defTabSz="2266950">
              <a:lnSpc>
                <a:spcPct val="90000"/>
              </a:lnSpc>
              <a:spcAft>
                <a:spcPct val="35000"/>
              </a:spcAft>
              <a:defRPr/>
            </a:pPr>
            <a:endParaRPr lang="en-US" sz="2400" b="1" dirty="0">
              <a:latin typeface="+mj-lt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838200" y="4572001"/>
            <a:ext cx="7772400" cy="523220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solidFill>
                  <a:schemeClr val="bg1"/>
                </a:solidFill>
              </a:rPr>
              <a:t>Community Services and Supports:</a:t>
            </a:r>
          </a:p>
          <a:p>
            <a:pPr algn="ctr"/>
            <a:r>
              <a:rPr lang="en-US" sz="1400" dirty="0" smtClean="0">
                <a:solidFill>
                  <a:schemeClr val="bg1"/>
                </a:solidFill>
              </a:rPr>
              <a:t>crisis support, residential and vocational support, case management, treatment</a:t>
            </a:r>
            <a:endParaRPr lang="en-US" sz="1400" dirty="0">
              <a:solidFill>
                <a:schemeClr val="bg1"/>
              </a:solidFill>
            </a:endParaRPr>
          </a:p>
        </p:txBody>
      </p:sp>
      <p:grpSp>
        <p:nvGrpSpPr>
          <p:cNvPr id="28" name="Group 27"/>
          <p:cNvGrpSpPr/>
          <p:nvPr/>
        </p:nvGrpSpPr>
        <p:grpSpPr>
          <a:xfrm>
            <a:off x="-44243" y="2057399"/>
            <a:ext cx="8578643" cy="1717223"/>
            <a:chOff x="-44243" y="2895600"/>
            <a:chExt cx="8578643" cy="2289630"/>
          </a:xfrm>
        </p:grpSpPr>
        <p:grpSp>
          <p:nvGrpSpPr>
            <p:cNvPr id="10" name="Group 22"/>
            <p:cNvGrpSpPr>
              <a:grpSpLocks/>
            </p:cNvGrpSpPr>
            <p:nvPr/>
          </p:nvGrpSpPr>
          <p:grpSpPr bwMode="auto">
            <a:xfrm>
              <a:off x="835981" y="2895600"/>
              <a:ext cx="7698419" cy="2289630"/>
              <a:chOff x="835981" y="4568371"/>
              <a:chExt cx="7698419" cy="2290156"/>
            </a:xfrm>
          </p:grpSpPr>
          <p:sp>
            <p:nvSpPr>
              <p:cNvPr id="11" name="Rectangle 11"/>
              <p:cNvSpPr>
                <a:spLocks noChangeArrowheads="1"/>
              </p:cNvSpPr>
              <p:nvPr/>
            </p:nvSpPr>
            <p:spPr bwMode="auto">
              <a:xfrm>
                <a:off x="835981" y="4572002"/>
                <a:ext cx="1295400" cy="2286525"/>
              </a:xfrm>
              <a:prstGeom prst="rect">
                <a:avLst/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 eaLnBrk="0" hangingPunct="0"/>
                <a:r>
                  <a:rPr lang="en-US" sz="1200" b="1" dirty="0" smtClean="0">
                    <a:solidFill>
                      <a:schemeClr val="bg1"/>
                    </a:solidFill>
                  </a:rPr>
                  <a:t>Intercept 1</a:t>
                </a:r>
              </a:p>
              <a:p>
                <a:pPr algn="ctr" eaLnBrk="0" hangingPunct="0"/>
                <a:endParaRPr lang="en-US" sz="1200" b="1" dirty="0">
                  <a:solidFill>
                    <a:schemeClr val="bg1"/>
                  </a:solidFill>
                </a:endParaRPr>
              </a:p>
              <a:p>
                <a:pPr algn="ctr" eaLnBrk="0" hangingPunct="0"/>
                <a:r>
                  <a:rPr lang="en-US" sz="1200" dirty="0" smtClean="0">
                    <a:solidFill>
                      <a:schemeClr val="bg1"/>
                    </a:solidFill>
                  </a:rPr>
                  <a:t>Pre-arrest</a:t>
                </a:r>
              </a:p>
              <a:p>
                <a:pPr algn="ctr" eaLnBrk="0" hangingPunct="0"/>
                <a:r>
                  <a:rPr lang="en-US" sz="1200" dirty="0" smtClean="0">
                    <a:solidFill>
                      <a:schemeClr val="bg1"/>
                    </a:solidFill>
                  </a:rPr>
                  <a:t>Law Enforcement/</a:t>
                </a:r>
                <a:r>
                  <a:rPr lang="en-US" sz="1600" dirty="0" smtClean="0">
                    <a:solidFill>
                      <a:schemeClr val="bg1"/>
                    </a:solidFill>
                  </a:rPr>
                  <a:t> </a:t>
                </a:r>
                <a:r>
                  <a:rPr lang="en-US" sz="1200" dirty="0" smtClean="0">
                    <a:solidFill>
                      <a:schemeClr val="bg1"/>
                    </a:solidFill>
                  </a:rPr>
                  <a:t>Emergency Services</a:t>
                </a:r>
                <a:endParaRPr 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2" name="Rectangle 14"/>
              <p:cNvSpPr>
                <a:spLocks noChangeArrowheads="1"/>
              </p:cNvSpPr>
              <p:nvPr/>
            </p:nvSpPr>
            <p:spPr bwMode="auto">
              <a:xfrm>
                <a:off x="2425495" y="4568371"/>
                <a:ext cx="1295400" cy="2286525"/>
              </a:xfrm>
              <a:prstGeom prst="rect">
                <a:avLst/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 eaLnBrk="0" hangingPunct="0"/>
                <a:r>
                  <a:rPr lang="en-US" sz="1200" b="1" dirty="0">
                    <a:solidFill>
                      <a:schemeClr val="bg1"/>
                    </a:solidFill>
                  </a:rPr>
                  <a:t>Intercept 2</a:t>
                </a:r>
              </a:p>
              <a:p>
                <a:pPr algn="r" eaLnBrk="0" hangingPunct="0"/>
                <a:endParaRPr lang="en-US" sz="1200" b="1" dirty="0">
                  <a:solidFill>
                    <a:schemeClr val="bg1"/>
                  </a:solidFill>
                </a:endParaRPr>
              </a:p>
              <a:p>
                <a:pPr algn="ctr" eaLnBrk="0" hangingPunct="0"/>
                <a:r>
                  <a:rPr lang="en-US" sz="1200" dirty="0" smtClean="0">
                    <a:solidFill>
                      <a:schemeClr val="bg1"/>
                    </a:solidFill>
                  </a:rPr>
                  <a:t>Post-arrest</a:t>
                </a:r>
                <a:endParaRPr lang="en-US" sz="1200" dirty="0">
                  <a:solidFill>
                    <a:schemeClr val="bg1"/>
                  </a:solidFill>
                </a:endParaRPr>
              </a:p>
              <a:p>
                <a:pPr algn="ctr" eaLnBrk="0" hangingPunct="0"/>
                <a:endParaRPr lang="en-US" sz="1200" dirty="0">
                  <a:solidFill>
                    <a:schemeClr val="bg1"/>
                  </a:solidFill>
                </a:endParaRPr>
              </a:p>
              <a:p>
                <a:pPr algn="ctr" eaLnBrk="0" hangingPunct="0"/>
                <a:endParaRPr lang="en-US" sz="1200" dirty="0">
                  <a:solidFill>
                    <a:schemeClr val="bg1"/>
                  </a:solidFill>
                </a:endParaRPr>
              </a:p>
              <a:p>
                <a:pPr algn="ctr" eaLnBrk="0" hangingPunct="0"/>
                <a:r>
                  <a:rPr lang="en-US" sz="1200" dirty="0">
                    <a:solidFill>
                      <a:schemeClr val="bg1"/>
                    </a:solidFill>
                  </a:rPr>
                  <a:t>Initial </a:t>
                </a:r>
                <a:r>
                  <a:rPr lang="en-US" sz="1200" dirty="0" smtClean="0">
                    <a:solidFill>
                      <a:schemeClr val="bg1"/>
                    </a:solidFill>
                  </a:rPr>
                  <a:t>hearings/ </a:t>
                </a:r>
                <a:r>
                  <a:rPr lang="en-US" sz="1200" dirty="0">
                    <a:solidFill>
                      <a:schemeClr val="bg1"/>
                    </a:solidFill>
                  </a:rPr>
                  <a:t>Initial detention</a:t>
                </a:r>
              </a:p>
            </p:txBody>
          </p:sp>
          <p:sp>
            <p:nvSpPr>
              <p:cNvPr id="13" name="Rectangle 15"/>
              <p:cNvSpPr>
                <a:spLocks noChangeArrowheads="1"/>
              </p:cNvSpPr>
              <p:nvPr/>
            </p:nvSpPr>
            <p:spPr bwMode="auto">
              <a:xfrm>
                <a:off x="3998688" y="4568371"/>
                <a:ext cx="1295400" cy="2286524"/>
              </a:xfrm>
              <a:prstGeom prst="rect">
                <a:avLst/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 eaLnBrk="0" hangingPunct="0"/>
                <a:r>
                  <a:rPr lang="en-US" sz="1200" b="1" dirty="0">
                    <a:solidFill>
                      <a:schemeClr val="bg1"/>
                    </a:solidFill>
                  </a:rPr>
                  <a:t>Intercept 3</a:t>
                </a:r>
              </a:p>
              <a:p>
                <a:pPr algn="ctr" eaLnBrk="0" hangingPunct="0"/>
                <a:endParaRPr lang="en-US" sz="1200" dirty="0" smtClean="0">
                  <a:solidFill>
                    <a:schemeClr val="bg1"/>
                  </a:solidFill>
                </a:endParaRPr>
              </a:p>
              <a:p>
                <a:pPr algn="ctr" eaLnBrk="0" hangingPunct="0"/>
                <a:r>
                  <a:rPr lang="en-US" sz="1200" dirty="0" smtClean="0">
                    <a:solidFill>
                      <a:schemeClr val="bg1"/>
                    </a:solidFill>
                  </a:rPr>
                  <a:t>Court/Jail</a:t>
                </a:r>
                <a:endParaRPr lang="en-US" sz="1200" dirty="0">
                  <a:solidFill>
                    <a:schemeClr val="bg1"/>
                  </a:solidFill>
                </a:endParaRPr>
              </a:p>
              <a:p>
                <a:pPr algn="ctr" eaLnBrk="0" hangingPunct="0"/>
                <a:endParaRPr lang="en-US" sz="1200" dirty="0">
                  <a:solidFill>
                    <a:schemeClr val="bg1"/>
                  </a:solidFill>
                </a:endParaRPr>
              </a:p>
              <a:p>
                <a:pPr algn="ctr" eaLnBrk="0" hangingPunct="0"/>
                <a:endParaRPr lang="en-US" sz="1200" dirty="0">
                  <a:solidFill>
                    <a:schemeClr val="bg1"/>
                  </a:solidFill>
                </a:endParaRPr>
              </a:p>
              <a:p>
                <a:pPr algn="ctr" eaLnBrk="0" hangingPunct="0"/>
                <a:r>
                  <a:rPr lang="en-US" sz="1200" dirty="0">
                    <a:solidFill>
                      <a:schemeClr val="bg1"/>
                    </a:solidFill>
                  </a:rPr>
                  <a:t>Special jurisdiction courts</a:t>
                </a:r>
              </a:p>
            </p:txBody>
          </p:sp>
          <p:sp>
            <p:nvSpPr>
              <p:cNvPr id="14" name="Rectangle 16"/>
              <p:cNvSpPr>
                <a:spLocks noChangeArrowheads="1"/>
              </p:cNvSpPr>
              <p:nvPr/>
            </p:nvSpPr>
            <p:spPr bwMode="auto">
              <a:xfrm>
                <a:off x="5638800" y="4568372"/>
                <a:ext cx="1266372" cy="2286525"/>
              </a:xfrm>
              <a:prstGeom prst="rect">
                <a:avLst/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 eaLnBrk="0" hangingPunct="0"/>
                <a:r>
                  <a:rPr lang="en-US" sz="1200" b="1" dirty="0">
                    <a:solidFill>
                      <a:schemeClr val="bg1"/>
                    </a:solidFill>
                  </a:rPr>
                  <a:t>Intercept 4</a:t>
                </a:r>
              </a:p>
              <a:p>
                <a:pPr algn="ctr" eaLnBrk="0" hangingPunct="0"/>
                <a:endParaRPr lang="en-US" sz="1200" dirty="0" smtClean="0">
                  <a:solidFill>
                    <a:schemeClr val="bg1"/>
                  </a:solidFill>
                </a:endParaRPr>
              </a:p>
              <a:p>
                <a:pPr algn="ctr" eaLnBrk="0" hangingPunct="0"/>
                <a:r>
                  <a:rPr lang="en-US" sz="1200" dirty="0" smtClean="0">
                    <a:solidFill>
                      <a:schemeClr val="bg1"/>
                    </a:solidFill>
                  </a:rPr>
                  <a:t>Re-entry </a:t>
                </a:r>
                <a:endParaRPr lang="en-US" sz="1200" dirty="0">
                  <a:solidFill>
                    <a:schemeClr val="bg1"/>
                  </a:solidFill>
                </a:endParaRPr>
              </a:p>
              <a:p>
                <a:pPr algn="ctr" eaLnBrk="0" hangingPunct="0"/>
                <a:r>
                  <a:rPr lang="en-US" sz="1200" dirty="0">
                    <a:solidFill>
                      <a:schemeClr val="bg1"/>
                    </a:solidFill>
                  </a:rPr>
                  <a:t>from jail</a:t>
                </a:r>
              </a:p>
              <a:p>
                <a:pPr algn="ctr" eaLnBrk="0" hangingPunct="0"/>
                <a:endParaRPr lang="en-US" sz="1200" dirty="0">
                  <a:solidFill>
                    <a:schemeClr val="bg1"/>
                  </a:solidFill>
                </a:endParaRPr>
              </a:p>
              <a:p>
                <a:pPr algn="ctr" eaLnBrk="0" hangingPunct="0"/>
                <a:r>
                  <a:rPr lang="en-US" sz="1200" dirty="0">
                    <a:solidFill>
                      <a:schemeClr val="bg1"/>
                    </a:solidFill>
                  </a:rPr>
                  <a:t>Transitional support back to community</a:t>
                </a:r>
              </a:p>
            </p:txBody>
          </p:sp>
          <p:sp>
            <p:nvSpPr>
              <p:cNvPr id="15" name="Rectangle 17"/>
              <p:cNvSpPr>
                <a:spLocks noChangeArrowheads="1"/>
              </p:cNvSpPr>
              <p:nvPr/>
            </p:nvSpPr>
            <p:spPr bwMode="auto">
              <a:xfrm>
                <a:off x="7239000" y="4572002"/>
                <a:ext cx="1295400" cy="2286525"/>
              </a:xfrm>
              <a:prstGeom prst="rect">
                <a:avLst/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 eaLnBrk="0" hangingPunct="0"/>
                <a:r>
                  <a:rPr lang="en-US" sz="1200" b="1" dirty="0">
                    <a:solidFill>
                      <a:schemeClr val="bg1"/>
                    </a:solidFill>
                  </a:rPr>
                  <a:t>Intercept 5</a:t>
                </a:r>
              </a:p>
              <a:p>
                <a:pPr algn="ctr" eaLnBrk="0" hangingPunct="0"/>
                <a:endParaRPr lang="en-US" sz="1600" dirty="0">
                  <a:solidFill>
                    <a:schemeClr val="bg1"/>
                  </a:solidFill>
                </a:endParaRPr>
              </a:p>
              <a:p>
                <a:pPr algn="ctr" eaLnBrk="0" hangingPunct="0"/>
                <a:r>
                  <a:rPr lang="en-US" sz="1200" dirty="0">
                    <a:solidFill>
                      <a:schemeClr val="bg1"/>
                    </a:solidFill>
                  </a:rPr>
                  <a:t>Probation / Parole</a:t>
                </a:r>
              </a:p>
              <a:p>
                <a:pPr algn="ctr" eaLnBrk="0" hangingPunct="0"/>
                <a:endParaRPr lang="en-US" sz="1200" dirty="0">
                  <a:solidFill>
                    <a:schemeClr val="bg1"/>
                  </a:solidFill>
                </a:endParaRPr>
              </a:p>
              <a:p>
                <a:pPr algn="ctr" eaLnBrk="0" hangingPunct="0"/>
                <a:r>
                  <a:rPr lang="en-US" sz="1200" dirty="0">
                    <a:solidFill>
                      <a:schemeClr val="bg1"/>
                    </a:solidFill>
                  </a:rPr>
                  <a:t>Community support services</a:t>
                </a:r>
              </a:p>
            </p:txBody>
          </p:sp>
          <p:sp>
            <p:nvSpPr>
              <p:cNvPr id="16" name="Right Arrow 18"/>
              <p:cNvSpPr>
                <a:spLocks noChangeArrowheads="1"/>
              </p:cNvSpPr>
              <p:nvPr/>
            </p:nvSpPr>
            <p:spPr bwMode="auto">
              <a:xfrm>
                <a:off x="2209800" y="5410200"/>
                <a:ext cx="152400" cy="228600"/>
              </a:xfrm>
              <a:prstGeom prst="rightArrow">
                <a:avLst>
                  <a:gd name="adj1" fmla="val 50000"/>
                  <a:gd name="adj2" fmla="val 50000"/>
                </a:avLst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 dirty="0"/>
              </a:p>
            </p:txBody>
          </p:sp>
          <p:sp>
            <p:nvSpPr>
              <p:cNvPr id="17" name="Right Arrow 19"/>
              <p:cNvSpPr>
                <a:spLocks noChangeArrowheads="1"/>
              </p:cNvSpPr>
              <p:nvPr/>
            </p:nvSpPr>
            <p:spPr bwMode="auto">
              <a:xfrm>
                <a:off x="3780972" y="5410200"/>
                <a:ext cx="152400" cy="228600"/>
              </a:xfrm>
              <a:prstGeom prst="rightArrow">
                <a:avLst>
                  <a:gd name="adj1" fmla="val 50000"/>
                  <a:gd name="adj2" fmla="val 50000"/>
                </a:avLst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 dirty="0"/>
              </a:p>
            </p:txBody>
          </p:sp>
          <p:sp>
            <p:nvSpPr>
              <p:cNvPr id="18" name="Right Arrow 20"/>
              <p:cNvSpPr>
                <a:spLocks noChangeArrowheads="1"/>
              </p:cNvSpPr>
              <p:nvPr/>
            </p:nvSpPr>
            <p:spPr bwMode="auto">
              <a:xfrm>
                <a:off x="5410200" y="5410200"/>
                <a:ext cx="152400" cy="228600"/>
              </a:xfrm>
              <a:prstGeom prst="rightArrow">
                <a:avLst>
                  <a:gd name="adj1" fmla="val 50000"/>
                  <a:gd name="adj2" fmla="val 50000"/>
                </a:avLst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 dirty="0"/>
              </a:p>
            </p:txBody>
          </p:sp>
          <p:sp>
            <p:nvSpPr>
              <p:cNvPr id="19" name="Right Arrow 21"/>
              <p:cNvSpPr>
                <a:spLocks noChangeArrowheads="1"/>
              </p:cNvSpPr>
              <p:nvPr/>
            </p:nvSpPr>
            <p:spPr bwMode="auto">
              <a:xfrm>
                <a:off x="6995886" y="5410200"/>
                <a:ext cx="152400" cy="228600"/>
              </a:xfrm>
              <a:prstGeom prst="rightArrow">
                <a:avLst>
                  <a:gd name="adj1" fmla="val 50000"/>
                  <a:gd name="adj2" fmla="val 50000"/>
                </a:avLst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 dirty="0"/>
              </a:p>
            </p:txBody>
          </p:sp>
        </p:grpSp>
        <p:sp>
          <p:nvSpPr>
            <p:cNvPr id="24" name="TextBox 23"/>
            <p:cNvSpPr txBox="1"/>
            <p:nvPr/>
          </p:nvSpPr>
          <p:spPr>
            <a:xfrm>
              <a:off x="-44243" y="3352801"/>
              <a:ext cx="914399" cy="10259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 smtClean="0"/>
                <a:t>Criminal</a:t>
              </a:r>
              <a:r>
                <a:rPr lang="en-US" sz="1600" dirty="0" smtClean="0"/>
                <a:t> </a:t>
              </a:r>
            </a:p>
            <a:p>
              <a:pPr algn="ctr"/>
              <a:r>
                <a:rPr lang="en-US" sz="1400" dirty="0"/>
                <a:t>Justice </a:t>
              </a:r>
            </a:p>
            <a:p>
              <a:pPr algn="ctr"/>
              <a:r>
                <a:rPr lang="en-US" sz="1400" dirty="0"/>
                <a:t>System</a:t>
              </a:r>
            </a:p>
          </p:txBody>
        </p:sp>
      </p:grpSp>
      <p:sp>
        <p:nvSpPr>
          <p:cNvPr id="26" name="Down Arrow Callout 25"/>
          <p:cNvSpPr/>
          <p:nvPr/>
        </p:nvSpPr>
        <p:spPr>
          <a:xfrm>
            <a:off x="838200" y="3886200"/>
            <a:ext cx="7696200" cy="628650"/>
          </a:xfrm>
          <a:prstGeom prst="downArrowCallou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Diversion of appropriate adults throughout CJ system</a:t>
            </a:r>
            <a:endParaRPr lang="en-US" sz="1400" dirty="0"/>
          </a:p>
        </p:txBody>
      </p:sp>
      <p:sp>
        <p:nvSpPr>
          <p:cNvPr id="27" name="TextBox 26"/>
          <p:cNvSpPr txBox="1"/>
          <p:nvPr/>
        </p:nvSpPr>
        <p:spPr>
          <a:xfrm>
            <a:off x="1" y="4590619"/>
            <a:ext cx="9143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BH</a:t>
            </a:r>
          </a:p>
          <a:p>
            <a:pPr algn="ctr"/>
            <a:r>
              <a:rPr lang="en-US" sz="1400" dirty="0" smtClean="0"/>
              <a:t>System</a:t>
            </a:r>
            <a:endParaRPr lang="en-US" sz="1400" dirty="0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June 22, 2015</a:t>
            </a:r>
            <a:endParaRPr lang="en-US" dirty="0"/>
          </a:p>
        </p:txBody>
      </p:sp>
      <p:sp>
        <p:nvSpPr>
          <p:cNvPr id="25" name="Slide Number Placeholder 2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30F4BC-400C-4AFC-9E06-D490BC4E3447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9325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oup 27"/>
          <p:cNvGrpSpPr/>
          <p:nvPr/>
        </p:nvGrpSpPr>
        <p:grpSpPr>
          <a:xfrm>
            <a:off x="51686" y="584186"/>
            <a:ext cx="8769993" cy="956470"/>
            <a:chOff x="-1140382" y="2895600"/>
            <a:chExt cx="11440082" cy="1384302"/>
          </a:xfrm>
        </p:grpSpPr>
        <p:grpSp>
          <p:nvGrpSpPr>
            <p:cNvPr id="10" name="Group 22"/>
            <p:cNvGrpSpPr>
              <a:grpSpLocks/>
            </p:cNvGrpSpPr>
            <p:nvPr/>
          </p:nvGrpSpPr>
          <p:grpSpPr bwMode="auto">
            <a:xfrm>
              <a:off x="71869" y="2895600"/>
              <a:ext cx="10227831" cy="1384302"/>
              <a:chOff x="71869" y="4568371"/>
              <a:chExt cx="10227831" cy="1384620"/>
            </a:xfrm>
          </p:grpSpPr>
          <p:sp>
            <p:nvSpPr>
              <p:cNvPr id="11" name="Rectangle 11"/>
              <p:cNvSpPr>
                <a:spLocks noChangeArrowheads="1"/>
              </p:cNvSpPr>
              <p:nvPr/>
            </p:nvSpPr>
            <p:spPr bwMode="auto">
              <a:xfrm>
                <a:off x="71869" y="4568371"/>
                <a:ext cx="1555543" cy="1384620"/>
              </a:xfrm>
              <a:prstGeom prst="rect">
                <a:avLst/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 eaLnBrk="0" hangingPunct="0"/>
                <a:r>
                  <a:rPr lang="en-US" sz="1200" b="1" dirty="0">
                    <a:solidFill>
                      <a:schemeClr val="bg1"/>
                    </a:solidFill>
                  </a:rPr>
                  <a:t>Intercept 1</a:t>
                </a:r>
              </a:p>
              <a:p>
                <a:pPr algn="ctr" eaLnBrk="0" hangingPunct="0"/>
                <a:r>
                  <a:rPr lang="en-US" sz="1050" dirty="0">
                    <a:solidFill>
                      <a:schemeClr val="bg1"/>
                    </a:solidFill>
                  </a:rPr>
                  <a:t>Pre-arrest</a:t>
                </a:r>
              </a:p>
              <a:p>
                <a:pPr algn="ctr" eaLnBrk="0" hangingPunct="0"/>
                <a:endParaRPr lang="en-US" sz="1050" dirty="0">
                  <a:solidFill>
                    <a:schemeClr val="bg1"/>
                  </a:solidFill>
                </a:endParaRPr>
              </a:p>
              <a:p>
                <a:pPr algn="ctr" eaLnBrk="0" hangingPunct="0"/>
                <a:r>
                  <a:rPr lang="en-US" sz="900" dirty="0">
                    <a:solidFill>
                      <a:schemeClr val="bg1"/>
                    </a:solidFill>
                  </a:rPr>
                  <a:t>Law Enforcement / Emergency Services</a:t>
                </a:r>
              </a:p>
            </p:txBody>
          </p:sp>
          <p:sp>
            <p:nvSpPr>
              <p:cNvPr id="12" name="Rectangle 14"/>
              <p:cNvSpPr>
                <a:spLocks noChangeArrowheads="1"/>
              </p:cNvSpPr>
              <p:nvPr/>
            </p:nvSpPr>
            <p:spPr bwMode="auto">
              <a:xfrm>
                <a:off x="2149927" y="4568372"/>
                <a:ext cx="1580247" cy="1384619"/>
              </a:xfrm>
              <a:prstGeom prst="rect">
                <a:avLst/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 eaLnBrk="0" hangingPunct="0"/>
                <a:r>
                  <a:rPr lang="en-US" sz="1200" b="1" dirty="0">
                    <a:solidFill>
                      <a:schemeClr val="bg1"/>
                    </a:solidFill>
                  </a:rPr>
                  <a:t>Intercept 2</a:t>
                </a:r>
              </a:p>
              <a:p>
                <a:pPr algn="ctr" eaLnBrk="0" hangingPunct="0"/>
                <a:r>
                  <a:rPr lang="en-US" sz="1050" dirty="0">
                    <a:solidFill>
                      <a:schemeClr val="bg1"/>
                    </a:solidFill>
                  </a:rPr>
                  <a:t>Post-arrest</a:t>
                </a:r>
              </a:p>
              <a:p>
                <a:pPr algn="ctr" eaLnBrk="0" hangingPunct="0"/>
                <a:endParaRPr lang="en-US" sz="1050" dirty="0">
                  <a:solidFill>
                    <a:schemeClr val="bg1"/>
                  </a:solidFill>
                </a:endParaRPr>
              </a:p>
              <a:p>
                <a:pPr algn="ctr" eaLnBrk="0" hangingPunct="0"/>
                <a:r>
                  <a:rPr lang="en-US" sz="900" dirty="0">
                    <a:solidFill>
                      <a:schemeClr val="bg1"/>
                    </a:solidFill>
                  </a:rPr>
                  <a:t>Initial hearings / Initial detention</a:t>
                </a:r>
              </a:p>
            </p:txBody>
          </p:sp>
          <p:sp>
            <p:nvSpPr>
              <p:cNvPr id="13" name="Rectangle 15"/>
              <p:cNvSpPr>
                <a:spLocks noChangeArrowheads="1"/>
              </p:cNvSpPr>
              <p:nvPr/>
            </p:nvSpPr>
            <p:spPr bwMode="auto">
              <a:xfrm>
                <a:off x="4278088" y="4568372"/>
                <a:ext cx="1602012" cy="1384619"/>
              </a:xfrm>
              <a:prstGeom prst="rect">
                <a:avLst/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 eaLnBrk="0" hangingPunct="0"/>
                <a:r>
                  <a:rPr lang="en-US" sz="1200" b="1" dirty="0">
                    <a:solidFill>
                      <a:schemeClr val="bg1"/>
                    </a:solidFill>
                  </a:rPr>
                  <a:t>Intercept 3</a:t>
                </a:r>
              </a:p>
              <a:p>
                <a:pPr algn="ctr" eaLnBrk="0" hangingPunct="0"/>
                <a:r>
                  <a:rPr lang="en-US" sz="1050" dirty="0">
                    <a:solidFill>
                      <a:schemeClr val="bg1"/>
                    </a:solidFill>
                  </a:rPr>
                  <a:t>Court/Jail</a:t>
                </a:r>
              </a:p>
              <a:p>
                <a:pPr algn="ctr" eaLnBrk="0" hangingPunct="0"/>
                <a:endParaRPr lang="en-US" sz="1050" dirty="0">
                  <a:solidFill>
                    <a:schemeClr val="bg1"/>
                  </a:solidFill>
                </a:endParaRPr>
              </a:p>
              <a:p>
                <a:pPr algn="ctr" eaLnBrk="0" hangingPunct="0"/>
                <a:r>
                  <a:rPr lang="en-US" sz="900" dirty="0">
                    <a:solidFill>
                      <a:schemeClr val="bg1"/>
                    </a:solidFill>
                  </a:rPr>
                  <a:t>Special jurisdiction courts</a:t>
                </a:r>
              </a:p>
            </p:txBody>
          </p:sp>
          <p:sp>
            <p:nvSpPr>
              <p:cNvPr id="14" name="Rectangle 16"/>
              <p:cNvSpPr>
                <a:spLocks noChangeArrowheads="1"/>
              </p:cNvSpPr>
              <p:nvPr/>
            </p:nvSpPr>
            <p:spPr bwMode="auto">
              <a:xfrm>
                <a:off x="6428013" y="4568373"/>
                <a:ext cx="1623786" cy="1384618"/>
              </a:xfrm>
              <a:prstGeom prst="rect">
                <a:avLst/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 eaLnBrk="0" hangingPunct="0"/>
                <a:r>
                  <a:rPr lang="en-US" sz="1200" b="1" dirty="0">
                    <a:solidFill>
                      <a:schemeClr val="bg1"/>
                    </a:solidFill>
                  </a:rPr>
                  <a:t>Intercept 4</a:t>
                </a:r>
              </a:p>
              <a:p>
                <a:pPr algn="ctr" eaLnBrk="0" hangingPunct="0"/>
                <a:r>
                  <a:rPr lang="en-US" sz="1050" dirty="0">
                    <a:solidFill>
                      <a:schemeClr val="bg1"/>
                    </a:solidFill>
                  </a:rPr>
                  <a:t>Re-entry </a:t>
                </a:r>
              </a:p>
              <a:p>
                <a:pPr algn="ctr" eaLnBrk="0" hangingPunct="0"/>
                <a:endParaRPr lang="en-US" sz="1050" dirty="0">
                  <a:solidFill>
                    <a:schemeClr val="bg1"/>
                  </a:solidFill>
                </a:endParaRPr>
              </a:p>
              <a:p>
                <a:pPr algn="ctr" eaLnBrk="0" hangingPunct="0"/>
                <a:r>
                  <a:rPr lang="en-US" sz="900" dirty="0">
                    <a:solidFill>
                      <a:schemeClr val="bg1"/>
                    </a:solidFill>
                  </a:rPr>
                  <a:t>Transitional support back to community</a:t>
                </a:r>
              </a:p>
            </p:txBody>
          </p:sp>
          <p:sp>
            <p:nvSpPr>
              <p:cNvPr id="15" name="Rectangle 17"/>
              <p:cNvSpPr>
                <a:spLocks noChangeArrowheads="1"/>
              </p:cNvSpPr>
              <p:nvPr/>
            </p:nvSpPr>
            <p:spPr bwMode="auto">
              <a:xfrm>
                <a:off x="8788399" y="4572002"/>
                <a:ext cx="1511301" cy="1380989"/>
              </a:xfrm>
              <a:prstGeom prst="rect">
                <a:avLst/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 eaLnBrk="0" hangingPunct="0"/>
                <a:r>
                  <a:rPr lang="en-US" sz="1200" b="1" dirty="0">
                    <a:solidFill>
                      <a:schemeClr val="bg1"/>
                    </a:solidFill>
                  </a:rPr>
                  <a:t>Intercept 5</a:t>
                </a:r>
                <a:endParaRPr lang="en-US" sz="1200" dirty="0">
                  <a:solidFill>
                    <a:schemeClr val="bg1"/>
                  </a:solidFill>
                </a:endParaRPr>
              </a:p>
              <a:p>
                <a:pPr algn="ctr" eaLnBrk="0" hangingPunct="0"/>
                <a:r>
                  <a:rPr lang="en-US" sz="1000" dirty="0">
                    <a:solidFill>
                      <a:schemeClr val="bg1"/>
                    </a:solidFill>
                  </a:rPr>
                  <a:t>Probation / Parole</a:t>
                </a:r>
              </a:p>
              <a:p>
                <a:pPr algn="ctr" eaLnBrk="0" hangingPunct="0"/>
                <a:endParaRPr lang="en-US" sz="1050" dirty="0">
                  <a:solidFill>
                    <a:schemeClr val="bg1"/>
                  </a:solidFill>
                </a:endParaRPr>
              </a:p>
              <a:p>
                <a:pPr algn="ctr" eaLnBrk="0" hangingPunct="0"/>
                <a:r>
                  <a:rPr lang="en-US" sz="900" dirty="0">
                    <a:solidFill>
                      <a:schemeClr val="bg1"/>
                    </a:solidFill>
                  </a:rPr>
                  <a:t>Community support services</a:t>
                </a:r>
              </a:p>
            </p:txBody>
          </p:sp>
          <p:sp>
            <p:nvSpPr>
              <p:cNvPr id="16" name="Right Arrow 18"/>
              <p:cNvSpPr>
                <a:spLocks noChangeArrowheads="1"/>
              </p:cNvSpPr>
              <p:nvPr/>
            </p:nvSpPr>
            <p:spPr bwMode="auto">
              <a:xfrm>
                <a:off x="1803400" y="5410200"/>
                <a:ext cx="152400" cy="228600"/>
              </a:xfrm>
              <a:prstGeom prst="rightArrow">
                <a:avLst>
                  <a:gd name="adj1" fmla="val 50000"/>
                  <a:gd name="adj2" fmla="val 50000"/>
                </a:avLst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 sz="1350" dirty="0"/>
              </a:p>
            </p:txBody>
          </p:sp>
          <p:sp>
            <p:nvSpPr>
              <p:cNvPr id="17" name="Right Arrow 19"/>
              <p:cNvSpPr>
                <a:spLocks noChangeArrowheads="1"/>
              </p:cNvSpPr>
              <p:nvPr/>
            </p:nvSpPr>
            <p:spPr bwMode="auto">
              <a:xfrm>
                <a:off x="3882572" y="5410200"/>
                <a:ext cx="152400" cy="228600"/>
              </a:xfrm>
              <a:prstGeom prst="rightArrow">
                <a:avLst>
                  <a:gd name="adj1" fmla="val 50000"/>
                  <a:gd name="adj2" fmla="val 50000"/>
                </a:avLst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 sz="1350" dirty="0"/>
              </a:p>
            </p:txBody>
          </p:sp>
          <p:sp>
            <p:nvSpPr>
              <p:cNvPr id="18" name="Right Arrow 20"/>
              <p:cNvSpPr>
                <a:spLocks noChangeArrowheads="1"/>
              </p:cNvSpPr>
              <p:nvPr/>
            </p:nvSpPr>
            <p:spPr bwMode="auto">
              <a:xfrm>
                <a:off x="6032500" y="5410200"/>
                <a:ext cx="152400" cy="228600"/>
              </a:xfrm>
              <a:prstGeom prst="rightArrow">
                <a:avLst>
                  <a:gd name="adj1" fmla="val 50000"/>
                  <a:gd name="adj2" fmla="val 50000"/>
                </a:avLst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 sz="1350" dirty="0"/>
              </a:p>
            </p:txBody>
          </p:sp>
          <p:sp>
            <p:nvSpPr>
              <p:cNvPr id="19" name="Right Arrow 21"/>
              <p:cNvSpPr>
                <a:spLocks noChangeArrowheads="1"/>
              </p:cNvSpPr>
              <p:nvPr/>
            </p:nvSpPr>
            <p:spPr bwMode="auto">
              <a:xfrm>
                <a:off x="8265886" y="5410200"/>
                <a:ext cx="152400" cy="228600"/>
              </a:xfrm>
              <a:prstGeom prst="rightArrow">
                <a:avLst>
                  <a:gd name="adj1" fmla="val 50000"/>
                  <a:gd name="adj2" fmla="val 50000"/>
                </a:avLst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 sz="1350" dirty="0"/>
              </a:p>
            </p:txBody>
          </p:sp>
        </p:grpSp>
        <p:sp>
          <p:nvSpPr>
            <p:cNvPr id="24" name="TextBox 23"/>
            <p:cNvSpPr txBox="1"/>
            <p:nvPr/>
          </p:nvSpPr>
          <p:spPr>
            <a:xfrm>
              <a:off x="-1140382" y="2899230"/>
              <a:ext cx="914399" cy="8018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dirty="0"/>
                <a:t>Criminal </a:t>
              </a:r>
            </a:p>
            <a:p>
              <a:pPr algn="ctr"/>
              <a:r>
                <a:rPr lang="en-US" sz="1000" dirty="0"/>
                <a:t>Justice </a:t>
              </a:r>
            </a:p>
            <a:p>
              <a:pPr algn="ctr"/>
              <a:r>
                <a:rPr lang="en-US" sz="1000" dirty="0"/>
                <a:t>System</a:t>
              </a:r>
            </a:p>
          </p:txBody>
        </p:sp>
      </p:grpSp>
      <p:sp>
        <p:nvSpPr>
          <p:cNvPr id="30" name="TextBox 29"/>
          <p:cNvSpPr txBox="1"/>
          <p:nvPr/>
        </p:nvSpPr>
        <p:spPr>
          <a:xfrm>
            <a:off x="-7398" y="1667933"/>
            <a:ext cx="819149" cy="4078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Dashboard </a:t>
            </a:r>
            <a:r>
              <a:rPr lang="en-US" sz="1050" dirty="0"/>
              <a:t>Measures</a:t>
            </a:r>
          </a:p>
        </p:txBody>
      </p:sp>
      <p:sp>
        <p:nvSpPr>
          <p:cNvPr id="31" name="Rectangle 11"/>
          <p:cNvSpPr>
            <a:spLocks noChangeArrowheads="1"/>
          </p:cNvSpPr>
          <p:nvPr/>
        </p:nvSpPr>
        <p:spPr bwMode="auto">
          <a:xfrm>
            <a:off x="881403" y="1667933"/>
            <a:ext cx="1418914" cy="3358707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 eaLnBrk="0" hangingPunct="0"/>
            <a:r>
              <a:rPr lang="en-US" sz="1200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Law </a:t>
            </a:r>
            <a:r>
              <a:rPr lang="en-US" sz="1000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Enforcement</a:t>
            </a:r>
          </a:p>
          <a:p>
            <a:pPr algn="ctr" eaLnBrk="0" hangingPunct="0"/>
            <a:endParaRPr lang="en-US" sz="1100" b="1" dirty="0">
              <a:solidFill>
                <a:schemeClr val="bg1"/>
              </a:solidFill>
            </a:endParaRPr>
          </a:p>
          <a:p>
            <a:pPr marL="214313" indent="-214313" eaLnBrk="0" hangingPunct="0">
              <a:buFont typeface="Wingdings" panose="05000000000000000000" pitchFamily="2" charset="2"/>
              <a:buChar char="Ø"/>
            </a:pPr>
            <a:r>
              <a:rPr lang="en-US" sz="900" b="1" dirty="0">
                <a:solidFill>
                  <a:schemeClr val="bg1"/>
                </a:solidFill>
              </a:rPr>
              <a:t># of EDP incidents responded to by Police</a:t>
            </a:r>
          </a:p>
          <a:p>
            <a:pPr marL="214313" indent="-214313" eaLnBrk="0" hangingPunct="0">
              <a:buFont typeface="Wingdings" panose="05000000000000000000" pitchFamily="2" charset="2"/>
              <a:buChar char="Ø"/>
            </a:pPr>
            <a:r>
              <a:rPr lang="en-US" sz="900" b="1" dirty="0" smtClean="0">
                <a:solidFill>
                  <a:schemeClr val="bg1"/>
                </a:solidFill>
              </a:rPr>
              <a:t>EDP incidents-# </a:t>
            </a:r>
            <a:r>
              <a:rPr lang="en-US" sz="900" b="1" dirty="0">
                <a:solidFill>
                  <a:schemeClr val="bg1"/>
                </a:solidFill>
              </a:rPr>
              <a:t>of Injuries sustained by civilians </a:t>
            </a:r>
            <a:r>
              <a:rPr lang="en-US" sz="900" b="1" dirty="0" smtClean="0">
                <a:solidFill>
                  <a:schemeClr val="bg1"/>
                </a:solidFill>
              </a:rPr>
              <a:t>–police </a:t>
            </a:r>
            <a:endParaRPr lang="en-US" sz="900" b="1" dirty="0">
              <a:solidFill>
                <a:schemeClr val="bg1"/>
              </a:solidFill>
            </a:endParaRPr>
          </a:p>
          <a:p>
            <a:pPr marL="214313" indent="-214313" eaLnBrk="0" hangingPunct="0">
              <a:buFont typeface="Wingdings" panose="05000000000000000000" pitchFamily="2" charset="2"/>
              <a:buChar char="Ø"/>
            </a:pPr>
            <a:r>
              <a:rPr lang="en-US" sz="900" b="1" dirty="0" smtClean="0">
                <a:solidFill>
                  <a:schemeClr val="bg1"/>
                </a:solidFill>
              </a:rPr>
              <a:t>EDP incidents-time required for police response</a:t>
            </a:r>
          </a:p>
          <a:p>
            <a:pPr eaLnBrk="0" hangingPunct="0"/>
            <a:endParaRPr lang="en-US" sz="900" b="1" dirty="0">
              <a:solidFill>
                <a:schemeClr val="bg1"/>
              </a:solidFill>
            </a:endParaRPr>
          </a:p>
          <a:p>
            <a:pPr marL="214313" indent="-214313" eaLnBrk="0" hangingPunct="0">
              <a:buFont typeface="Wingdings" panose="05000000000000000000" pitchFamily="2" charset="2"/>
              <a:buChar char="Ø"/>
            </a:pPr>
            <a:r>
              <a:rPr lang="en-US" sz="900" b="1" dirty="0">
                <a:solidFill>
                  <a:schemeClr val="bg1"/>
                </a:solidFill>
              </a:rPr>
              <a:t># of First Responder Forums held </a:t>
            </a:r>
          </a:p>
          <a:p>
            <a:pPr marL="214313" indent="-214313" eaLnBrk="0" hangingPunct="0">
              <a:buFont typeface="Wingdings" panose="05000000000000000000" pitchFamily="2" charset="2"/>
              <a:buChar char="Ø"/>
            </a:pPr>
            <a:r>
              <a:rPr lang="en-US" sz="900" b="1" dirty="0">
                <a:solidFill>
                  <a:schemeClr val="bg1"/>
                </a:solidFill>
              </a:rPr>
              <a:t># of First Responder agencies participating</a:t>
            </a:r>
          </a:p>
          <a:p>
            <a:pPr marL="214313" indent="-214313" eaLnBrk="0" hangingPunct="0">
              <a:buFont typeface="Wingdings" panose="05000000000000000000" pitchFamily="2" charset="2"/>
              <a:buChar char="Ø"/>
            </a:pPr>
            <a:r>
              <a:rPr lang="en-US" sz="900" b="1" dirty="0">
                <a:solidFill>
                  <a:schemeClr val="bg1"/>
                </a:solidFill>
              </a:rPr>
              <a:t># issues identified-addressed</a:t>
            </a:r>
          </a:p>
        </p:txBody>
      </p:sp>
      <p:sp>
        <p:nvSpPr>
          <p:cNvPr id="32" name="Rectangle 11"/>
          <p:cNvSpPr>
            <a:spLocks noChangeArrowheads="1"/>
          </p:cNvSpPr>
          <p:nvPr/>
        </p:nvSpPr>
        <p:spPr bwMode="auto">
          <a:xfrm>
            <a:off x="2381249" y="1667933"/>
            <a:ext cx="1454606" cy="3361267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 eaLnBrk="0" hangingPunct="0"/>
            <a:r>
              <a:rPr lang="en-US" sz="1200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Initial Detention</a:t>
            </a:r>
          </a:p>
          <a:p>
            <a:pPr algn="ctr" eaLnBrk="0" hangingPunct="0"/>
            <a:endParaRPr lang="en-US" sz="1200" b="1" dirty="0">
              <a:solidFill>
                <a:schemeClr val="bg1"/>
              </a:solidFill>
            </a:endParaRPr>
          </a:p>
          <a:p>
            <a:pPr marL="214313" indent="-214313" eaLnBrk="0" hangingPunct="0">
              <a:buFont typeface="Wingdings" panose="05000000000000000000" pitchFamily="2" charset="2"/>
              <a:buChar char="Ø"/>
            </a:pPr>
            <a:r>
              <a:rPr lang="en-US" sz="1100" b="1" dirty="0">
                <a:solidFill>
                  <a:schemeClr val="bg1"/>
                </a:solidFill>
              </a:rPr>
              <a:t># of people screened </a:t>
            </a:r>
            <a:r>
              <a:rPr lang="en-US" sz="1100" b="1" dirty="0" smtClean="0">
                <a:solidFill>
                  <a:schemeClr val="bg1"/>
                </a:solidFill>
              </a:rPr>
              <a:t>pre-arraignment for </a:t>
            </a:r>
            <a:r>
              <a:rPr lang="en-US" sz="1100" b="1" dirty="0">
                <a:solidFill>
                  <a:schemeClr val="bg1"/>
                </a:solidFill>
              </a:rPr>
              <a:t>SMI and/or co-occurring disorders</a:t>
            </a:r>
          </a:p>
          <a:p>
            <a:pPr marL="214313" indent="-214313" eaLnBrk="0" hangingPunct="0">
              <a:buFont typeface="Wingdings" panose="05000000000000000000" pitchFamily="2" charset="2"/>
              <a:buChar char="Ø"/>
            </a:pPr>
            <a:r>
              <a:rPr lang="en-US" sz="1100" b="1" dirty="0">
                <a:solidFill>
                  <a:schemeClr val="bg1"/>
                </a:solidFill>
              </a:rPr>
              <a:t># of people </a:t>
            </a:r>
            <a:r>
              <a:rPr lang="en-US" sz="1100" b="1" dirty="0" smtClean="0">
                <a:solidFill>
                  <a:schemeClr val="bg1"/>
                </a:solidFill>
              </a:rPr>
              <a:t>referred </a:t>
            </a:r>
            <a:r>
              <a:rPr lang="en-US" sz="1100" b="1" dirty="0">
                <a:solidFill>
                  <a:schemeClr val="bg1"/>
                </a:solidFill>
              </a:rPr>
              <a:t>for mental health assessment</a:t>
            </a:r>
          </a:p>
          <a:p>
            <a:pPr marL="214313" indent="-214313" eaLnBrk="0" hangingPunct="0">
              <a:buFont typeface="Wingdings" panose="05000000000000000000" pitchFamily="2" charset="2"/>
              <a:buChar char="Ø"/>
            </a:pPr>
            <a:endParaRPr lang="en-US" sz="1200" b="1" dirty="0">
              <a:solidFill>
                <a:schemeClr val="bg1"/>
              </a:solidFill>
            </a:endParaRPr>
          </a:p>
        </p:txBody>
      </p:sp>
      <p:sp>
        <p:nvSpPr>
          <p:cNvPr id="33" name="Rectangle 11"/>
          <p:cNvSpPr>
            <a:spLocks noChangeArrowheads="1"/>
          </p:cNvSpPr>
          <p:nvPr/>
        </p:nvSpPr>
        <p:spPr bwMode="auto">
          <a:xfrm>
            <a:off x="3960709" y="1637290"/>
            <a:ext cx="1517195" cy="3389349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 eaLnBrk="0" hangingPunct="0"/>
            <a:r>
              <a:rPr lang="en-US" sz="1200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Jails/Courts</a:t>
            </a:r>
          </a:p>
          <a:p>
            <a:pPr algn="ctr" eaLnBrk="0" hangingPunct="0"/>
            <a:endParaRPr lang="en-US" sz="1200" b="1" dirty="0">
              <a:solidFill>
                <a:schemeClr val="bg1"/>
              </a:solidFill>
            </a:endParaRPr>
          </a:p>
          <a:p>
            <a:pPr marL="214313" indent="-214313" eaLnBrk="0" hangingPunct="0">
              <a:buFont typeface="Wingdings" panose="05000000000000000000" pitchFamily="2" charset="2"/>
              <a:buChar char="Ø"/>
            </a:pPr>
            <a:r>
              <a:rPr lang="en-US" sz="900" b="1" dirty="0">
                <a:solidFill>
                  <a:schemeClr val="bg1"/>
                </a:solidFill>
              </a:rPr>
              <a:t># of people screened </a:t>
            </a:r>
            <a:r>
              <a:rPr lang="en-US" sz="900" b="1" dirty="0" smtClean="0">
                <a:solidFill>
                  <a:schemeClr val="bg1"/>
                </a:solidFill>
              </a:rPr>
              <a:t>at jail for </a:t>
            </a:r>
            <a:r>
              <a:rPr lang="en-US" sz="900" b="1" dirty="0">
                <a:solidFill>
                  <a:schemeClr val="bg1"/>
                </a:solidFill>
              </a:rPr>
              <a:t>SMI and/or co-occurring disorders</a:t>
            </a:r>
          </a:p>
          <a:p>
            <a:pPr marL="214313" indent="-214313" eaLnBrk="0" hangingPunct="0">
              <a:buFont typeface="Wingdings" panose="05000000000000000000" pitchFamily="2" charset="2"/>
              <a:buChar char="Ø"/>
            </a:pPr>
            <a:r>
              <a:rPr lang="en-US" sz="900" b="1" dirty="0">
                <a:solidFill>
                  <a:schemeClr val="bg1"/>
                </a:solidFill>
              </a:rPr>
              <a:t># of people </a:t>
            </a:r>
            <a:r>
              <a:rPr lang="en-US" sz="900" b="1" dirty="0" smtClean="0">
                <a:solidFill>
                  <a:schemeClr val="bg1"/>
                </a:solidFill>
              </a:rPr>
              <a:t>referred </a:t>
            </a:r>
            <a:r>
              <a:rPr lang="en-US" sz="900" b="1" dirty="0">
                <a:solidFill>
                  <a:schemeClr val="bg1"/>
                </a:solidFill>
              </a:rPr>
              <a:t>for mental health assessment</a:t>
            </a:r>
          </a:p>
          <a:p>
            <a:pPr marL="214313" indent="-214313" eaLnBrk="0" hangingPunct="0">
              <a:buFont typeface="Wingdings" panose="05000000000000000000" pitchFamily="2" charset="2"/>
              <a:buChar char="Ø"/>
            </a:pPr>
            <a:r>
              <a:rPr lang="en-US" sz="900" b="1" dirty="0">
                <a:solidFill>
                  <a:schemeClr val="bg1"/>
                </a:solidFill>
              </a:rPr>
              <a:t># of people with SMI and/or co-occurring disorders engaged in treatment in jail</a:t>
            </a:r>
          </a:p>
          <a:p>
            <a:pPr marL="214313" indent="-214313" eaLnBrk="0" hangingPunct="0">
              <a:buFont typeface="Wingdings" panose="05000000000000000000" pitchFamily="2" charset="2"/>
              <a:buChar char="Ø"/>
            </a:pPr>
            <a:r>
              <a:rPr lang="en-US" sz="900" b="1" dirty="0">
                <a:solidFill>
                  <a:schemeClr val="bg1"/>
                </a:solidFill>
              </a:rPr>
              <a:t># of people with SMI and/or co-occurring disorders released from jail with a discharge plan</a:t>
            </a:r>
          </a:p>
        </p:txBody>
      </p:sp>
      <p:sp>
        <p:nvSpPr>
          <p:cNvPr id="34" name="Rectangle 11"/>
          <p:cNvSpPr>
            <a:spLocks noChangeArrowheads="1"/>
          </p:cNvSpPr>
          <p:nvPr/>
        </p:nvSpPr>
        <p:spPr bwMode="auto">
          <a:xfrm>
            <a:off x="5550433" y="1637291"/>
            <a:ext cx="1597481" cy="3383799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 eaLnBrk="0" hangingPunct="0"/>
            <a:r>
              <a:rPr lang="en-US" sz="1200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Re-Entry</a:t>
            </a:r>
          </a:p>
          <a:p>
            <a:pPr algn="ctr" eaLnBrk="0" hangingPunct="0"/>
            <a:endParaRPr lang="en-US" sz="1200" b="1" dirty="0">
              <a:solidFill>
                <a:schemeClr val="bg1"/>
              </a:solidFill>
            </a:endParaRPr>
          </a:p>
          <a:p>
            <a:pPr marL="214313" indent="-214313" eaLnBrk="0" hangingPunct="0">
              <a:buFont typeface="Wingdings" panose="05000000000000000000" pitchFamily="2" charset="2"/>
              <a:buChar char="Ø"/>
            </a:pPr>
            <a:r>
              <a:rPr lang="en-US" sz="900" b="1" dirty="0">
                <a:solidFill>
                  <a:schemeClr val="bg1"/>
                </a:solidFill>
              </a:rPr>
              <a:t># of jail admissions shared with the county mental health service agencies</a:t>
            </a:r>
          </a:p>
          <a:p>
            <a:pPr marL="214313" indent="-214313" eaLnBrk="0" hangingPunct="0">
              <a:buFont typeface="Wingdings" panose="05000000000000000000" pitchFamily="2" charset="2"/>
              <a:buChar char="Ø"/>
            </a:pPr>
            <a:r>
              <a:rPr lang="en-US" sz="900" b="1" dirty="0">
                <a:solidFill>
                  <a:schemeClr val="bg1"/>
                </a:solidFill>
              </a:rPr>
              <a:t># of </a:t>
            </a:r>
            <a:r>
              <a:rPr lang="en-US" sz="900" b="1" dirty="0" smtClean="0">
                <a:solidFill>
                  <a:schemeClr val="bg1"/>
                </a:solidFill>
              </a:rPr>
              <a:t>agencies receiving jail </a:t>
            </a:r>
            <a:r>
              <a:rPr lang="en-US" sz="900" b="1" dirty="0">
                <a:solidFill>
                  <a:schemeClr val="bg1"/>
                </a:solidFill>
              </a:rPr>
              <a:t>admission data</a:t>
            </a:r>
          </a:p>
        </p:txBody>
      </p:sp>
      <p:sp>
        <p:nvSpPr>
          <p:cNvPr id="35" name="Rectangle 11"/>
          <p:cNvSpPr>
            <a:spLocks noChangeArrowheads="1"/>
          </p:cNvSpPr>
          <p:nvPr/>
        </p:nvSpPr>
        <p:spPr bwMode="auto">
          <a:xfrm>
            <a:off x="7261072" y="1637290"/>
            <a:ext cx="1783893" cy="338380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 eaLnBrk="0" hangingPunct="0"/>
            <a:r>
              <a:rPr lang="en-US" sz="1200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Community Corrections</a:t>
            </a:r>
          </a:p>
          <a:p>
            <a:pPr marL="214313" indent="-214313" eaLnBrk="0" hangingPunct="0">
              <a:buFont typeface="Wingdings" panose="05000000000000000000" pitchFamily="2" charset="2"/>
              <a:buChar char="Ø"/>
            </a:pPr>
            <a:endParaRPr lang="en-US" sz="825" b="1" dirty="0">
              <a:solidFill>
                <a:schemeClr val="bg1"/>
              </a:solidFill>
            </a:endParaRPr>
          </a:p>
          <a:p>
            <a:pPr marL="214313" indent="-214313" eaLnBrk="0" hangingPunct="0">
              <a:buFont typeface="Wingdings" panose="05000000000000000000" pitchFamily="2" charset="2"/>
              <a:buChar char="Ø"/>
            </a:pPr>
            <a:r>
              <a:rPr lang="en-US" sz="900" b="1" dirty="0" smtClean="0">
                <a:solidFill>
                  <a:schemeClr val="bg1"/>
                </a:solidFill>
              </a:rPr>
              <a:t># probationers screened and identified as  having  SMI</a:t>
            </a:r>
          </a:p>
          <a:p>
            <a:pPr marL="214313" indent="-214313" eaLnBrk="0" hangingPunct="0">
              <a:buFont typeface="Wingdings" panose="05000000000000000000" pitchFamily="2" charset="2"/>
              <a:buChar char="Ø"/>
            </a:pPr>
            <a:r>
              <a:rPr lang="en-US" sz="900" b="1" dirty="0" smtClean="0">
                <a:solidFill>
                  <a:schemeClr val="bg1"/>
                </a:solidFill>
              </a:rPr>
              <a:t># individuals with SMI on  </a:t>
            </a:r>
            <a:r>
              <a:rPr lang="en-US" sz="900" b="1" dirty="0">
                <a:solidFill>
                  <a:schemeClr val="bg1"/>
                </a:solidFill>
              </a:rPr>
              <a:t>specialized caseloads</a:t>
            </a:r>
          </a:p>
          <a:p>
            <a:pPr marL="214313" indent="-214313" eaLnBrk="0" hangingPunct="0">
              <a:buFont typeface="Wingdings" panose="05000000000000000000" pitchFamily="2" charset="2"/>
              <a:buChar char="Ø"/>
            </a:pPr>
            <a:r>
              <a:rPr lang="en-US" sz="900" b="1" dirty="0">
                <a:solidFill>
                  <a:schemeClr val="bg1"/>
                </a:solidFill>
              </a:rPr>
              <a:t># </a:t>
            </a:r>
            <a:r>
              <a:rPr lang="en-US" sz="900" b="1" dirty="0" smtClean="0">
                <a:solidFill>
                  <a:schemeClr val="bg1"/>
                </a:solidFill>
              </a:rPr>
              <a:t>and % individuals with SMI successfully completing specialized </a:t>
            </a:r>
            <a:r>
              <a:rPr lang="en-US" sz="900" b="1" dirty="0">
                <a:solidFill>
                  <a:schemeClr val="bg1"/>
                </a:solidFill>
              </a:rPr>
              <a:t>supervision</a:t>
            </a:r>
          </a:p>
          <a:p>
            <a:pPr marL="214313" indent="-214313" eaLnBrk="0" hangingPunct="0">
              <a:buFont typeface="Wingdings" panose="05000000000000000000" pitchFamily="2" charset="2"/>
              <a:buChar char="Ø"/>
            </a:pPr>
            <a:r>
              <a:rPr lang="en-US" sz="900" b="1" dirty="0" smtClean="0">
                <a:solidFill>
                  <a:schemeClr val="bg1"/>
                </a:solidFill>
              </a:rPr>
              <a:t># and % individuals stepped </a:t>
            </a:r>
            <a:r>
              <a:rPr lang="en-US" sz="900" b="1" dirty="0">
                <a:solidFill>
                  <a:schemeClr val="bg1"/>
                </a:solidFill>
              </a:rPr>
              <a:t>down from specialized supervision</a:t>
            </a:r>
          </a:p>
          <a:p>
            <a:pPr marL="214313" indent="-214313" eaLnBrk="0" hangingPunct="0">
              <a:buFont typeface="Wingdings" panose="05000000000000000000" pitchFamily="2" charset="2"/>
              <a:buChar char="Ø"/>
            </a:pPr>
            <a:r>
              <a:rPr lang="en-US" sz="900" b="1" dirty="0" smtClean="0">
                <a:solidFill>
                  <a:schemeClr val="bg1"/>
                </a:solidFill>
              </a:rPr>
              <a:t># </a:t>
            </a:r>
            <a:r>
              <a:rPr lang="en-US" sz="900" b="1" dirty="0">
                <a:solidFill>
                  <a:schemeClr val="bg1"/>
                </a:solidFill>
              </a:rPr>
              <a:t>of peer specialist groups held</a:t>
            </a:r>
          </a:p>
          <a:p>
            <a:pPr marL="214313" indent="-214313" eaLnBrk="0" hangingPunct="0">
              <a:buFont typeface="Wingdings" panose="05000000000000000000" pitchFamily="2" charset="2"/>
              <a:buChar char="Ø"/>
            </a:pPr>
            <a:r>
              <a:rPr lang="en-US" sz="900" b="1" dirty="0">
                <a:solidFill>
                  <a:schemeClr val="bg1"/>
                </a:solidFill>
              </a:rPr>
              <a:t># </a:t>
            </a:r>
            <a:r>
              <a:rPr lang="en-US" sz="900" b="1" dirty="0" smtClean="0">
                <a:solidFill>
                  <a:schemeClr val="bg1"/>
                </a:solidFill>
              </a:rPr>
              <a:t>and % of </a:t>
            </a:r>
            <a:r>
              <a:rPr lang="en-US" sz="900" b="1" dirty="0">
                <a:solidFill>
                  <a:schemeClr val="bg1"/>
                </a:solidFill>
              </a:rPr>
              <a:t>probationers  with MI completing </a:t>
            </a:r>
            <a:r>
              <a:rPr lang="en-US" sz="1100" b="1" dirty="0">
                <a:solidFill>
                  <a:schemeClr val="bg1"/>
                </a:solidFill>
              </a:rPr>
              <a:t>peer </a:t>
            </a:r>
            <a:r>
              <a:rPr lang="en-US" sz="900" b="1" dirty="0">
                <a:solidFill>
                  <a:schemeClr val="bg1"/>
                </a:solidFill>
              </a:rPr>
              <a:t>specialist </a:t>
            </a:r>
            <a:r>
              <a:rPr lang="en-US" sz="900" b="1" dirty="0" smtClean="0">
                <a:solidFill>
                  <a:schemeClr val="bg1"/>
                </a:solidFill>
              </a:rPr>
              <a:t>groups</a:t>
            </a:r>
          </a:p>
          <a:p>
            <a:pPr marL="214313" indent="-214313" eaLnBrk="0" hangingPunct="0">
              <a:buFont typeface="Wingdings" panose="05000000000000000000" pitchFamily="2" charset="2"/>
              <a:buChar char="Ø"/>
            </a:pPr>
            <a:r>
              <a:rPr lang="en-US" sz="900" b="1" dirty="0" smtClean="0">
                <a:solidFill>
                  <a:schemeClr val="bg1"/>
                </a:solidFill>
              </a:rPr>
              <a:t># </a:t>
            </a:r>
            <a:r>
              <a:rPr lang="en-US" sz="900" b="1" dirty="0">
                <a:solidFill>
                  <a:schemeClr val="bg1"/>
                </a:solidFill>
              </a:rPr>
              <a:t>of consumers completing a subjective individual survey tool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June 22, 2015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30F4BC-400C-4AFC-9E06-D490BC4E3447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5491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0206" y="534591"/>
            <a:ext cx="8229600" cy="341709"/>
          </a:xfrm>
        </p:spPr>
        <p:txBody>
          <a:bodyPr>
            <a:noAutofit/>
          </a:bodyPr>
          <a:lstStyle/>
          <a:p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sz="2800" dirty="0" smtClean="0"/>
              <a:t>JMHCP Technical Assistance</a:t>
            </a:r>
            <a:r>
              <a:rPr lang="en-US" sz="2800" dirty="0"/>
              <a:t/>
            </a:r>
            <a:br>
              <a:rPr lang="en-US" sz="2800" dirty="0"/>
            </a:br>
            <a:r>
              <a:rPr lang="en-US" sz="2800" dirty="0" smtClean="0"/>
              <a:t> </a:t>
            </a:r>
            <a:endParaRPr lang="en-US" sz="2800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69879" y="1123950"/>
            <a:ext cx="4242" cy="3394075"/>
          </a:xfrm>
        </p:spPr>
      </p:pic>
      <p:pic>
        <p:nvPicPr>
          <p:cNvPr id="1025" name="Picture 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999" y="1022782"/>
            <a:ext cx="7466013" cy="396239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June 22, 2015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30F4BC-400C-4AFC-9E06-D490BC4E3447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9238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JMHCP Expansion Grant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April 2015 submitted proposal to BJA for a JMHCP expansion grant for additional 5 counties</a:t>
            </a:r>
          </a:p>
          <a:p>
            <a:r>
              <a:rPr lang="en-US" dirty="0" smtClean="0"/>
              <a:t>October earliest possible start date</a:t>
            </a:r>
          </a:p>
          <a:p>
            <a:r>
              <a:rPr lang="en-US" dirty="0" smtClean="0"/>
              <a:t>If awarded, OPCA will:</a:t>
            </a:r>
          </a:p>
          <a:p>
            <a:pPr lvl="1"/>
            <a:r>
              <a:rPr lang="en-US" dirty="0" smtClean="0"/>
              <a:t>Add 5 more counties</a:t>
            </a:r>
          </a:p>
          <a:p>
            <a:pPr lvl="1"/>
            <a:r>
              <a:rPr lang="en-US" dirty="0" smtClean="0"/>
              <a:t>Increase technical </a:t>
            </a:r>
            <a:r>
              <a:rPr lang="en-US" dirty="0"/>
              <a:t>a</a:t>
            </a:r>
            <a:r>
              <a:rPr lang="en-US" dirty="0" smtClean="0"/>
              <a:t>ssistance </a:t>
            </a:r>
          </a:p>
          <a:p>
            <a:pPr lvl="1"/>
            <a:r>
              <a:rPr lang="en-US" dirty="0" smtClean="0"/>
              <a:t>Offer new technical assistance in the areas of:</a:t>
            </a:r>
          </a:p>
          <a:p>
            <a:pPr lvl="2"/>
            <a:r>
              <a:rPr lang="en-US" dirty="0" smtClean="0"/>
              <a:t>Job readiness, employment and retention</a:t>
            </a:r>
          </a:p>
          <a:p>
            <a:pPr lvl="2"/>
            <a:r>
              <a:rPr lang="en-US" dirty="0" smtClean="0"/>
              <a:t>Risk, need and responsivity training for criminal justice and treatment providers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June 22, 2015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30F4BC-400C-4AFC-9E06-D490BC4E3447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7292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4273153"/>
            <a:ext cx="9149954" cy="898922"/>
          </a:xfrm>
          <a:prstGeom prst="rect">
            <a:avLst/>
          </a:prstGeom>
          <a:solidFill>
            <a:srgbClr val="5A33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4158854"/>
            <a:ext cx="9144000" cy="94059"/>
          </a:xfrm>
          <a:prstGeom prst="rect">
            <a:avLst/>
          </a:prstGeom>
          <a:solidFill>
            <a:srgbClr val="F2B80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4339" name="TextBox 10"/>
          <p:cNvSpPr txBox="1">
            <a:spLocks noChangeArrowheads="1"/>
          </p:cNvSpPr>
          <p:nvPr/>
        </p:nvSpPr>
        <p:spPr bwMode="auto">
          <a:xfrm>
            <a:off x="5954" y="1634729"/>
            <a:ext cx="9144000" cy="17311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3600" b="1" dirty="0">
                <a:solidFill>
                  <a:srgbClr val="5A336F"/>
                </a:solidFill>
              </a:rPr>
              <a:t>NEW YORK STATE HEALTH HOMES: </a:t>
            </a:r>
          </a:p>
          <a:p>
            <a:pPr algn="ctr" eaLnBrk="1" hangingPunct="1"/>
            <a:r>
              <a:rPr lang="en-US" sz="3600" b="1" dirty="0">
                <a:solidFill>
                  <a:srgbClr val="5A336F"/>
                </a:solidFill>
              </a:rPr>
              <a:t>CARE MANAGEMENT FOR THE CRIMINAL JUSTICE INVOLVED POPULATION</a:t>
            </a:r>
          </a:p>
        </p:txBody>
      </p:sp>
      <p:sp>
        <p:nvSpPr>
          <p:cNvPr id="14340" name="TextBox 11"/>
          <p:cNvSpPr txBox="1">
            <a:spLocks noChangeArrowheads="1"/>
          </p:cNvSpPr>
          <p:nvPr/>
        </p:nvSpPr>
        <p:spPr bwMode="auto">
          <a:xfrm>
            <a:off x="152400" y="4248150"/>
            <a:ext cx="7696200" cy="6848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000" dirty="0">
                <a:solidFill>
                  <a:schemeClr val="bg1"/>
                </a:solidFill>
                <a:latin typeface="Arial" charset="0"/>
              </a:rPr>
              <a:t>Deirdre Astin, New York State Department </a:t>
            </a:r>
            <a:r>
              <a:rPr lang="en-US" sz="2000" dirty="0" smtClean="0">
                <a:solidFill>
                  <a:schemeClr val="bg1"/>
                </a:solidFill>
                <a:latin typeface="Arial" charset="0"/>
              </a:rPr>
              <a:t>of Health </a:t>
            </a:r>
            <a:endParaRPr lang="en-US" sz="2000" dirty="0">
              <a:solidFill>
                <a:schemeClr val="bg1"/>
              </a:solidFill>
              <a:latin typeface="Arial" charset="0"/>
            </a:endParaRPr>
          </a:p>
          <a:p>
            <a:pPr eaLnBrk="1" hangingPunct="1"/>
            <a:r>
              <a:rPr lang="en-US" sz="2000" dirty="0">
                <a:solidFill>
                  <a:schemeClr val="bg1"/>
                </a:solidFill>
                <a:latin typeface="Arial" charset="0"/>
              </a:rPr>
              <a:t>Office of Health Insurance Programs </a:t>
            </a:r>
          </a:p>
        </p:txBody>
      </p:sp>
      <p:pic>
        <p:nvPicPr>
          <p:cNvPr id="14341" name="Picture 1" descr="NYS_DOH_MedicaidRedesign_purple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" y="361950"/>
            <a:ext cx="3278981" cy="5155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88574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9798" y="1060847"/>
            <a:ext cx="8689181" cy="4171950"/>
          </a:xfrm>
        </p:spPr>
        <p:txBody>
          <a:bodyPr>
            <a:normAutofit fontScale="85000" lnSpcReduction="10000"/>
          </a:bodyPr>
          <a:lstStyle/>
          <a:p>
            <a:pPr>
              <a:buFont typeface="Arial" panose="020B0604020202020204" pitchFamily="34" charset="0"/>
              <a:buChar char="•"/>
              <a:defRPr/>
            </a:pPr>
            <a:r>
              <a:rPr lang="en-US" dirty="0" smtClean="0">
                <a:ea typeface="+mn-ea"/>
                <a:cs typeface="+mn-cs"/>
              </a:rPr>
              <a:t>Section 2703 of the Affordable Care Act (ACA) authorized an optional Medicaid State Plan benefit to establish Health Homes to coordinate care for people with Medicaid who have chronic conditions.</a:t>
            </a:r>
          </a:p>
          <a:p>
            <a:pPr>
              <a:buFont typeface="Arial" panose="020B0604020202020204" pitchFamily="34" charset="0"/>
              <a:buChar char="•"/>
              <a:defRPr/>
            </a:pPr>
            <a:endParaRPr lang="en-US" dirty="0" smtClean="0">
              <a:ea typeface="+mn-ea"/>
              <a:cs typeface="+mn-cs"/>
            </a:endParaRPr>
          </a:p>
          <a:p>
            <a:pPr>
              <a:buFont typeface="Arial" panose="020B0604020202020204" pitchFamily="34" charset="0"/>
              <a:buChar char="•"/>
              <a:defRPr/>
            </a:pPr>
            <a:r>
              <a:rPr lang="en-US" dirty="0" smtClean="0">
                <a:ea typeface="+mn-ea"/>
                <a:cs typeface="+mn-cs"/>
              </a:rPr>
              <a:t>Health Homes provide comprehensive, integrated, person-centered care management and coordination to Medicaid enrollees with complex needs through a network of medical, behavioral health, and social service providers.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  <a:defRPr/>
            </a:pPr>
            <a:endParaRPr lang="en-US" dirty="0">
              <a:ea typeface="+mn-ea"/>
              <a:cs typeface="+mn-cs"/>
            </a:endParaRPr>
          </a:p>
        </p:txBody>
      </p:sp>
      <p:sp>
        <p:nvSpPr>
          <p:cNvPr id="16386" name="Title 3"/>
          <p:cNvSpPr>
            <a:spLocks noGrp="1"/>
          </p:cNvSpPr>
          <p:nvPr>
            <p:ph type="title"/>
          </p:nvPr>
        </p:nvSpPr>
        <p:spPr>
          <a:xfrm>
            <a:off x="1815704" y="428625"/>
            <a:ext cx="5244703" cy="473869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>
                <a:latin typeface="Calibri Light" charset="0"/>
              </a:rPr>
              <a:t/>
            </a:r>
            <a:br>
              <a:rPr lang="en-US" dirty="0">
                <a:latin typeface="Calibri Light" charset="0"/>
              </a:rPr>
            </a:br>
            <a:r>
              <a:rPr lang="en-US" sz="2700" dirty="0">
                <a:solidFill>
                  <a:srgbClr val="5A336F"/>
                </a:solidFill>
                <a:latin typeface="Arial" charset="0"/>
                <a:cs typeface="Arial" charset="0"/>
              </a:rPr>
              <a:t>What is a Health Home?</a:t>
            </a:r>
            <a:br>
              <a:rPr lang="en-US" sz="2700" dirty="0">
                <a:solidFill>
                  <a:srgbClr val="5A336F"/>
                </a:solidFill>
                <a:latin typeface="Arial" charset="0"/>
                <a:cs typeface="Arial" charset="0"/>
              </a:rPr>
            </a:br>
            <a:endParaRPr lang="en-US" sz="2700" dirty="0">
              <a:solidFill>
                <a:srgbClr val="5A336F"/>
              </a:solidFill>
              <a:latin typeface="Arial" charset="0"/>
              <a:cs typeface="Arial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105966"/>
            <a:ext cx="9144000" cy="292894"/>
          </a:xfrm>
          <a:prstGeom prst="rect">
            <a:avLst/>
          </a:prstGeom>
          <a:solidFill>
            <a:srgbClr val="5A33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en-US" dirty="0">
              <a:solidFill>
                <a:srgbClr val="F2B80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113110"/>
          </a:xfrm>
          <a:prstGeom prst="rect">
            <a:avLst/>
          </a:prstGeom>
          <a:solidFill>
            <a:srgbClr val="F2B80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en-US" dirty="0"/>
          </a:p>
        </p:txBody>
      </p:sp>
      <p:pic>
        <p:nvPicPr>
          <p:cNvPr id="16389" name="Picture 9" descr="NYS_DOH_MedicaidRedesign_purple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0407" y="4793456"/>
            <a:ext cx="1970485" cy="3107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June 22, 2015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30F4BC-400C-4AFC-9E06-D490BC4E3447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7368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Content Placeholder 2"/>
          <p:cNvSpPr>
            <a:spLocks noGrp="1"/>
          </p:cNvSpPr>
          <p:nvPr>
            <p:ph idx="1"/>
          </p:nvPr>
        </p:nvSpPr>
        <p:spPr>
          <a:xfrm>
            <a:off x="394097" y="1077516"/>
            <a:ext cx="8596313" cy="4000500"/>
          </a:xfrm>
        </p:spPr>
        <p:txBody>
          <a:bodyPr>
            <a:normAutofit fontScale="85000" lnSpcReduction="20000"/>
          </a:bodyPr>
          <a:lstStyle/>
          <a:p>
            <a:pPr marL="0" indent="0">
              <a:lnSpc>
                <a:spcPct val="110000"/>
              </a:lnSpc>
              <a:spcBef>
                <a:spcPts val="450"/>
              </a:spcBef>
              <a:spcAft>
                <a:spcPts val="450"/>
              </a:spcAft>
              <a:buSzPct val="90000"/>
              <a:buNone/>
            </a:pPr>
            <a:r>
              <a:rPr lang="en-US" dirty="0">
                <a:latin typeface="Calibri" charset="0"/>
              </a:rPr>
              <a:t>Health Homes must have connected </a:t>
            </a:r>
            <a:r>
              <a:rPr lang="en-US" u="sng" dirty="0">
                <a:latin typeface="Calibri" charset="0"/>
              </a:rPr>
              <a:t>under a single point of accountability</a:t>
            </a:r>
            <a:r>
              <a:rPr lang="en-US" dirty="0">
                <a:latin typeface="Calibri" charset="0"/>
              </a:rPr>
              <a:t> all of the following:</a:t>
            </a:r>
          </a:p>
          <a:p>
            <a:pPr lvl="3">
              <a:lnSpc>
                <a:spcPct val="110000"/>
              </a:lnSpc>
              <a:spcBef>
                <a:spcPts val="450"/>
              </a:spcBef>
              <a:spcAft>
                <a:spcPts val="450"/>
              </a:spcAft>
              <a:buClr>
                <a:schemeClr val="accent2"/>
              </a:buClr>
              <a:buSzPct val="50000"/>
            </a:pPr>
            <a:r>
              <a:rPr lang="en-US" sz="2100" dirty="0">
                <a:latin typeface="Calibri" charset="0"/>
              </a:rPr>
              <a:t>One or more hospital systems</a:t>
            </a:r>
          </a:p>
          <a:p>
            <a:pPr lvl="3">
              <a:lnSpc>
                <a:spcPct val="110000"/>
              </a:lnSpc>
              <a:spcBef>
                <a:spcPts val="450"/>
              </a:spcBef>
              <a:spcAft>
                <a:spcPts val="450"/>
              </a:spcAft>
              <a:buClr>
                <a:schemeClr val="accent2"/>
              </a:buClr>
              <a:buSzPct val="50000"/>
            </a:pPr>
            <a:r>
              <a:rPr lang="en-US" sz="2100" dirty="0">
                <a:latin typeface="Calibri" charset="0"/>
              </a:rPr>
              <a:t>Multiple ambulatory care sites (physical and behavioral health)</a:t>
            </a:r>
          </a:p>
          <a:p>
            <a:pPr lvl="3">
              <a:lnSpc>
                <a:spcPct val="110000"/>
              </a:lnSpc>
              <a:spcBef>
                <a:spcPts val="450"/>
              </a:spcBef>
              <a:spcAft>
                <a:spcPts val="450"/>
              </a:spcAft>
              <a:buClr>
                <a:schemeClr val="accent2"/>
              </a:buClr>
              <a:buSzPct val="50000"/>
            </a:pPr>
            <a:r>
              <a:rPr lang="en-US" sz="2100" dirty="0">
                <a:latin typeface="Calibri" charset="0"/>
              </a:rPr>
              <a:t>Community based organizations, including existing care management and housing providers</a:t>
            </a:r>
          </a:p>
          <a:p>
            <a:pPr marL="0" indent="0">
              <a:lnSpc>
                <a:spcPct val="110000"/>
              </a:lnSpc>
              <a:spcBef>
                <a:spcPts val="450"/>
              </a:spcBef>
              <a:spcAft>
                <a:spcPts val="450"/>
              </a:spcAft>
              <a:buClr>
                <a:schemeClr val="accent2"/>
              </a:buClr>
              <a:buSzPct val="50000"/>
              <a:buNone/>
            </a:pPr>
            <a:r>
              <a:rPr lang="en-US" dirty="0">
                <a:latin typeface="Calibri" charset="0"/>
              </a:rPr>
              <a:t>Single Point of Accountability (Designated Lead HH) is responsible for governance and operations, development of standardized policies and procedures for care management across its network of providers.</a:t>
            </a:r>
          </a:p>
          <a:p>
            <a:pPr marL="0" indent="0">
              <a:lnSpc>
                <a:spcPct val="120000"/>
              </a:lnSpc>
              <a:buNone/>
            </a:pPr>
            <a:endParaRPr lang="en-US" dirty="0">
              <a:latin typeface="Calibri" charset="0"/>
            </a:endParaRPr>
          </a:p>
        </p:txBody>
      </p:sp>
      <p:sp>
        <p:nvSpPr>
          <p:cNvPr id="18434" name="Title 3"/>
          <p:cNvSpPr>
            <a:spLocks noGrp="1"/>
          </p:cNvSpPr>
          <p:nvPr>
            <p:ph type="title"/>
          </p:nvPr>
        </p:nvSpPr>
        <p:spPr>
          <a:xfrm>
            <a:off x="708423" y="504825"/>
            <a:ext cx="8065294" cy="466725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>
                <a:latin typeface="Calibri Light" charset="0"/>
              </a:rPr>
              <a:t/>
            </a:r>
            <a:br>
              <a:rPr lang="en-US" dirty="0">
                <a:latin typeface="Calibri Light" charset="0"/>
              </a:rPr>
            </a:br>
            <a:r>
              <a:rPr lang="en-US" sz="2700" dirty="0">
                <a:solidFill>
                  <a:srgbClr val="5A336F"/>
                </a:solidFill>
                <a:latin typeface="Arial" charset="0"/>
                <a:cs typeface="Arial" charset="0"/>
              </a:rPr>
              <a:t>New York State Health Home Model</a:t>
            </a:r>
            <a:br>
              <a:rPr lang="en-US" sz="2700" dirty="0">
                <a:solidFill>
                  <a:srgbClr val="5A336F"/>
                </a:solidFill>
                <a:latin typeface="Arial" charset="0"/>
                <a:cs typeface="Arial" charset="0"/>
              </a:rPr>
            </a:br>
            <a:endParaRPr lang="en-US" sz="2700" dirty="0">
              <a:solidFill>
                <a:srgbClr val="5A336F"/>
              </a:solidFill>
              <a:latin typeface="Arial" charset="0"/>
              <a:cs typeface="Arial" charset="0"/>
            </a:endParaRPr>
          </a:p>
        </p:txBody>
      </p:sp>
      <p:sp>
        <p:nvSpPr>
          <p:cNvPr id="18435" name="TextBox 9"/>
          <p:cNvSpPr txBox="1">
            <a:spLocks noChangeArrowheads="1"/>
          </p:cNvSpPr>
          <p:nvPr/>
        </p:nvSpPr>
        <p:spPr bwMode="auto">
          <a:xfrm>
            <a:off x="122635" y="170260"/>
            <a:ext cx="271463" cy="1964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/>
            <a:fld id="{4067D2C7-6917-C84B-A9D2-90CC048021FC}" type="slidenum">
              <a:rPr lang="en-US" sz="800">
                <a:solidFill>
                  <a:srgbClr val="E3DED1"/>
                </a:solidFill>
              </a:rPr>
              <a:pPr eaLnBrk="1" hangingPunct="1"/>
              <a:t>14</a:t>
            </a:fld>
            <a:endParaRPr lang="en-US" sz="800" dirty="0">
              <a:solidFill>
                <a:srgbClr val="E3DED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105966"/>
            <a:ext cx="9144000" cy="292894"/>
          </a:xfrm>
          <a:prstGeom prst="rect">
            <a:avLst/>
          </a:prstGeom>
          <a:solidFill>
            <a:srgbClr val="5A33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en-US" dirty="0">
              <a:solidFill>
                <a:srgbClr val="F2B80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113110"/>
          </a:xfrm>
          <a:prstGeom prst="rect">
            <a:avLst/>
          </a:prstGeom>
          <a:solidFill>
            <a:srgbClr val="F2B80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en-US" dirty="0"/>
          </a:p>
        </p:txBody>
      </p:sp>
      <p:pic>
        <p:nvPicPr>
          <p:cNvPr id="18439" name="Picture 9" descr="NYS_DOH_MedicaidRedesign_purple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0407" y="4793456"/>
            <a:ext cx="1970485" cy="3107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June 22, 2015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30F4BC-400C-4AFC-9E06-D490BC4E3447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3102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idx="4294967295"/>
          </p:nvPr>
        </p:nvSpPr>
        <p:spPr>
          <a:xfrm>
            <a:off x="1490663" y="266700"/>
            <a:ext cx="6363891" cy="285750"/>
          </a:xfrm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>
              <a:defRPr/>
            </a:pPr>
            <a:r>
              <a:rPr lang="en-US" sz="2700" b="1" dirty="0">
                <a:solidFill>
                  <a:srgbClr val="5A33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York State Health Home Model</a:t>
            </a:r>
          </a:p>
        </p:txBody>
      </p:sp>
      <p:sp>
        <p:nvSpPr>
          <p:cNvPr id="5" name="Rectangle 4"/>
          <p:cNvSpPr/>
          <p:nvPr/>
        </p:nvSpPr>
        <p:spPr>
          <a:xfrm>
            <a:off x="2007394" y="1265635"/>
            <a:ext cx="5372100" cy="51435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rgbClr val="9999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r>
              <a:rPr lang="en-US" sz="1200" b="1" dirty="0">
                <a:solidFill>
                  <a:prstClr val="black"/>
                </a:solidFill>
              </a:rPr>
              <a:t>New York State Designated Lead Health Home</a:t>
            </a:r>
          </a:p>
          <a:p>
            <a:pPr algn="ctr">
              <a:defRPr/>
            </a:pPr>
            <a:r>
              <a:rPr lang="en-US" sz="900" dirty="0">
                <a:solidFill>
                  <a:prstClr val="black"/>
                </a:solidFill>
                <a:cs typeface="Arial" pitchFamily="34" charset="0"/>
              </a:rPr>
              <a:t>Administrative Services, Network Management, HIT Support/Data Exchange</a:t>
            </a: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8" name="Oval 37"/>
          <p:cNvSpPr/>
          <p:nvPr/>
        </p:nvSpPr>
        <p:spPr>
          <a:xfrm>
            <a:off x="2197894" y="2028825"/>
            <a:ext cx="4800600" cy="1885950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en-US" sz="900" b="1" dirty="0">
              <a:solidFill>
                <a:prstClr val="black"/>
              </a:solidFill>
              <a:cs typeface="Arial" pitchFamily="34" charset="0"/>
            </a:endParaRPr>
          </a:p>
          <a:p>
            <a:pPr algn="ctr">
              <a:defRPr/>
            </a:pPr>
            <a:endParaRPr lang="en-US" sz="1100" b="1" dirty="0">
              <a:solidFill>
                <a:prstClr val="black"/>
              </a:solidFill>
              <a:cs typeface="Arial" pitchFamily="34" charset="0"/>
            </a:endParaRPr>
          </a:p>
          <a:p>
            <a:pPr algn="ctr">
              <a:defRPr/>
            </a:pPr>
            <a:r>
              <a:rPr lang="en-US" sz="1100" b="1" dirty="0">
                <a:solidFill>
                  <a:prstClr val="black"/>
                </a:solidFill>
                <a:cs typeface="Arial" pitchFamily="34" charset="0"/>
              </a:rPr>
              <a:t>Health Home Care Management Network Partners </a:t>
            </a:r>
            <a:r>
              <a:rPr lang="en-US" sz="800" b="1" dirty="0">
                <a:solidFill>
                  <a:prstClr val="black"/>
                </a:solidFill>
                <a:cs typeface="Arial" pitchFamily="34" charset="0"/>
              </a:rPr>
              <a:t>(includes former OMH TCM, and HIV/AIDS COBRA Providers)</a:t>
            </a:r>
          </a:p>
          <a:p>
            <a:pPr algn="ctr">
              <a:defRPr/>
            </a:pPr>
            <a:r>
              <a:rPr lang="en-US" sz="1100" dirty="0">
                <a:solidFill>
                  <a:prstClr val="black"/>
                </a:solidFill>
                <a:cs typeface="Arial" pitchFamily="34" charset="0"/>
              </a:rPr>
              <a:t>Comprehensive Care Management</a:t>
            </a:r>
          </a:p>
          <a:p>
            <a:pPr algn="ctr">
              <a:defRPr/>
            </a:pPr>
            <a:r>
              <a:rPr lang="en-US" sz="1100" dirty="0">
                <a:solidFill>
                  <a:prstClr val="black"/>
                </a:solidFill>
                <a:cs typeface="Arial" pitchFamily="34" charset="0"/>
              </a:rPr>
              <a:t>Care Coordination and Health Promotion</a:t>
            </a:r>
          </a:p>
          <a:p>
            <a:pPr algn="ctr">
              <a:defRPr/>
            </a:pPr>
            <a:r>
              <a:rPr lang="en-US" sz="1100" dirty="0">
                <a:solidFill>
                  <a:prstClr val="black"/>
                </a:solidFill>
                <a:cs typeface="Arial" pitchFamily="34" charset="0"/>
              </a:rPr>
              <a:t>Comprehensive Transitional Care</a:t>
            </a:r>
          </a:p>
          <a:p>
            <a:pPr algn="ctr">
              <a:defRPr/>
            </a:pPr>
            <a:r>
              <a:rPr lang="en-US" sz="1100" dirty="0">
                <a:solidFill>
                  <a:prstClr val="black"/>
                </a:solidFill>
                <a:cs typeface="Arial" pitchFamily="34" charset="0"/>
              </a:rPr>
              <a:t>Individual and Family Support </a:t>
            </a:r>
          </a:p>
          <a:p>
            <a:pPr algn="ctr">
              <a:defRPr/>
            </a:pPr>
            <a:r>
              <a:rPr lang="en-US" sz="1100" dirty="0">
                <a:solidFill>
                  <a:prstClr val="black"/>
                </a:solidFill>
                <a:cs typeface="Arial" pitchFamily="34" charset="0"/>
              </a:rPr>
              <a:t>Referral to Community and Social Support Services</a:t>
            </a:r>
          </a:p>
          <a:p>
            <a:pPr algn="ctr">
              <a:defRPr/>
            </a:pPr>
            <a:r>
              <a:rPr lang="en-US" sz="1100" dirty="0">
                <a:solidFill>
                  <a:prstClr val="black"/>
                </a:solidFill>
                <a:cs typeface="Arial" pitchFamily="34" charset="0"/>
              </a:rPr>
              <a:t>Use of Health Information Technology to Link Services </a:t>
            </a:r>
            <a:r>
              <a:rPr lang="en-US" sz="800" dirty="0">
                <a:solidFill>
                  <a:prstClr val="black"/>
                </a:solidFill>
                <a:cs typeface="Arial" pitchFamily="34" charset="0"/>
              </a:rPr>
              <a:t>(Electronic Care Management Records)</a:t>
            </a:r>
          </a:p>
          <a:p>
            <a:pPr marL="128588" indent="-128588">
              <a:buFont typeface="Wingdings" charset="2"/>
              <a:buChar char="ü"/>
              <a:defRPr/>
            </a:pPr>
            <a:endParaRPr lang="en-US" sz="1100" dirty="0">
              <a:solidFill>
                <a:prstClr val="white"/>
              </a:solidFill>
              <a:cs typeface="Arial" pitchFamily="34" charset="0"/>
            </a:endParaRPr>
          </a:p>
        </p:txBody>
      </p:sp>
      <p:sp>
        <p:nvSpPr>
          <p:cNvPr id="68" name="Rectangle 67"/>
          <p:cNvSpPr/>
          <p:nvPr/>
        </p:nvSpPr>
        <p:spPr>
          <a:xfrm>
            <a:off x="1771650" y="781050"/>
            <a:ext cx="5843588" cy="228600"/>
          </a:xfrm>
          <a:prstGeom prst="rect">
            <a:avLst/>
          </a:prstGeom>
          <a:solidFill>
            <a:srgbClr val="CCCCFF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r>
              <a:rPr lang="en-US" sz="1200" b="1" dirty="0">
                <a:solidFill>
                  <a:prstClr val="black"/>
                </a:solidFill>
              </a:rPr>
              <a:t>Managed Care Organizations (MCOs)</a:t>
            </a:r>
            <a:endParaRPr lang="en-US" sz="1200" dirty="0">
              <a:solidFill>
                <a:prstClr val="white"/>
              </a:solidFill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2447925" y="4099323"/>
            <a:ext cx="4352925" cy="872728"/>
          </a:xfrm>
          <a:prstGeom prst="rect">
            <a:avLst/>
          </a:prstGeom>
          <a:solidFill>
            <a:srgbClr val="CCCCFF"/>
          </a:solidFill>
          <a:ln>
            <a:solidFill>
              <a:srgbClr val="CCCC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r>
              <a:rPr lang="en-US" sz="1100" b="1" dirty="0">
                <a:solidFill>
                  <a:prstClr val="black"/>
                </a:solidFill>
              </a:rPr>
              <a:t>Access to Required Primary and Specialty Services</a:t>
            </a:r>
          </a:p>
          <a:p>
            <a:pPr algn="ctr">
              <a:defRPr/>
            </a:pPr>
            <a:r>
              <a:rPr lang="en-US" sz="1100" b="1" dirty="0">
                <a:solidFill>
                  <a:prstClr val="black"/>
                </a:solidFill>
              </a:rPr>
              <a:t> (Coordinated with MCO)</a:t>
            </a:r>
          </a:p>
          <a:p>
            <a:pPr algn="ctr">
              <a:defRPr/>
            </a:pPr>
            <a:r>
              <a:rPr lang="en-US" sz="900" dirty="0">
                <a:solidFill>
                  <a:prstClr val="black"/>
                </a:solidFill>
                <a:cs typeface="Arial" pitchFamily="34" charset="0"/>
              </a:rPr>
              <a:t>Physical Health, Behavioral Health, Substance Use Disorder Services, HIV/AIDS, Housing, Social Services and Supports</a:t>
            </a:r>
            <a:endParaRPr lang="en-US" sz="900" dirty="0">
              <a:solidFill>
                <a:prstClr val="white"/>
              </a:solidFill>
              <a:cs typeface="Arial" pitchFamily="34" charset="0"/>
            </a:endParaRPr>
          </a:p>
        </p:txBody>
      </p:sp>
      <p:sp>
        <p:nvSpPr>
          <p:cNvPr id="4" name="Curved Right Arrow 3"/>
          <p:cNvSpPr/>
          <p:nvPr/>
        </p:nvSpPr>
        <p:spPr>
          <a:xfrm rot="21030849">
            <a:off x="1188244" y="1302544"/>
            <a:ext cx="604838" cy="3371850"/>
          </a:xfrm>
          <a:prstGeom prst="curvedRightArrow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2" name="Curved Right Arrow 11"/>
          <p:cNvSpPr/>
          <p:nvPr/>
        </p:nvSpPr>
        <p:spPr>
          <a:xfrm rot="11608980">
            <a:off x="7417594" y="1285875"/>
            <a:ext cx="557213" cy="3371850"/>
          </a:xfrm>
          <a:prstGeom prst="curvedRightArrow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en-US" dirty="0">
              <a:solidFill>
                <a:prstClr val="black"/>
              </a:solidFill>
            </a:endParaRPr>
          </a:p>
        </p:txBody>
      </p:sp>
      <p:cxnSp>
        <p:nvCxnSpPr>
          <p:cNvPr id="10" name="Straight Arrow Connector 9"/>
          <p:cNvCxnSpPr/>
          <p:nvPr/>
        </p:nvCxnSpPr>
        <p:spPr>
          <a:xfrm>
            <a:off x="4562475" y="1000125"/>
            <a:ext cx="0" cy="265510"/>
          </a:xfrm>
          <a:prstGeom prst="straightConnector1">
            <a:avLst/>
          </a:prstGeom>
          <a:ln w="2540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>
            <a:off x="4572000" y="1763316"/>
            <a:ext cx="0" cy="265509"/>
          </a:xfrm>
          <a:prstGeom prst="straightConnector1">
            <a:avLst/>
          </a:prstGeom>
          <a:ln w="2540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>
            <a:off x="4614863" y="3771901"/>
            <a:ext cx="0" cy="327422"/>
          </a:xfrm>
          <a:prstGeom prst="straightConnector1">
            <a:avLst/>
          </a:prstGeom>
          <a:ln w="2540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ounded Rectangle 12"/>
          <p:cNvSpPr/>
          <p:nvPr/>
        </p:nvSpPr>
        <p:spPr>
          <a:xfrm>
            <a:off x="152401" y="2571750"/>
            <a:ext cx="897732" cy="685800"/>
          </a:xfrm>
          <a:prstGeom prst="round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r>
              <a:rPr lang="en-US" dirty="0">
                <a:solidFill>
                  <a:prstClr val="black"/>
                </a:solidFill>
              </a:rPr>
              <a:t>MAPP</a:t>
            </a: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8172450" y="2571750"/>
            <a:ext cx="819150" cy="6858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r>
              <a:rPr lang="en-US" dirty="0">
                <a:solidFill>
                  <a:prstClr val="black"/>
                </a:solidFill>
              </a:rPr>
              <a:t>RHIO</a:t>
            </a:r>
          </a:p>
        </p:txBody>
      </p:sp>
      <p:pic>
        <p:nvPicPr>
          <p:cNvPr id="19469" name="Picture 9" descr="NYS_DOH_MedicaidRedesign_purple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554" y="4779169"/>
            <a:ext cx="1970484" cy="3107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71" name="Slide Number Placeholder 13"/>
          <p:cNvSpPr txBox="1">
            <a:spLocks/>
          </p:cNvSpPr>
          <p:nvPr/>
        </p:nvSpPr>
        <p:spPr bwMode="auto">
          <a:xfrm>
            <a:off x="42863" y="4804173"/>
            <a:ext cx="304800" cy="2738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 anchor="ctr"/>
          <a:lstStyle>
            <a:lvl1pPr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r" eaLnBrk="1" hangingPunct="1"/>
            <a:endParaRPr lang="en-US" sz="1200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June 22, 2015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30F4BC-400C-4AFC-9E06-D490BC4E3447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2313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7794" name="Text Box 2"/>
          <p:cNvSpPr txBox="1">
            <a:spLocks noChangeArrowheads="1"/>
          </p:cNvSpPr>
          <p:nvPr/>
        </p:nvSpPr>
        <p:spPr bwMode="auto">
          <a:xfrm>
            <a:off x="1676400" y="895350"/>
            <a:ext cx="2600325" cy="346249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  <a:effectLst/>
          <a:extLst/>
        </p:spPr>
        <p:txBody>
          <a:bodyPr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 eaLnBrk="1" hangingPunct="1">
              <a:defRPr/>
            </a:pPr>
            <a:r>
              <a:rPr lang="en-US" b="1" dirty="0" smtClean="0">
                <a:solidFill>
                  <a:srgbClr val="FFFFFF"/>
                </a:solidFill>
                <a:latin typeface="Calibri Light" charset="0"/>
                <a:cs typeface="Times New Roman" charset="0"/>
              </a:rPr>
              <a:t>TODAY</a:t>
            </a:r>
            <a:r>
              <a:rPr lang="ja-JP" altLang="en-US" b="1" smtClean="0">
                <a:solidFill>
                  <a:srgbClr val="FFFFFF"/>
                </a:solidFill>
                <a:latin typeface="Calibri Light" charset="0"/>
                <a:cs typeface="Times New Roman" charset="0"/>
              </a:rPr>
              <a:t>’</a:t>
            </a:r>
            <a:r>
              <a:rPr lang="en-US" b="1" dirty="0" smtClean="0">
                <a:solidFill>
                  <a:srgbClr val="FFFFFF"/>
                </a:solidFill>
                <a:latin typeface="Calibri Light" charset="0"/>
                <a:cs typeface="Times New Roman" charset="0"/>
              </a:rPr>
              <a:t>S CARE</a:t>
            </a:r>
          </a:p>
        </p:txBody>
      </p:sp>
      <p:sp>
        <p:nvSpPr>
          <p:cNvPr id="32771" name="Text Box 3"/>
          <p:cNvSpPr txBox="1">
            <a:spLocks noChangeArrowheads="1"/>
          </p:cNvSpPr>
          <p:nvPr/>
        </p:nvSpPr>
        <p:spPr bwMode="auto">
          <a:xfrm rot="10800000" flipV="1">
            <a:off x="4800600" y="895350"/>
            <a:ext cx="2718197" cy="346249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  <a:extLst/>
        </p:spPr>
        <p:txBody>
          <a:bodyPr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r>
              <a:rPr lang="en-US" b="1" dirty="0">
                <a:solidFill>
                  <a:srgbClr val="FFFFFF"/>
                </a:solidFill>
                <a:latin typeface="+mj-lt"/>
                <a:ea typeface="+mn-ea"/>
                <a:cs typeface="Times New Roman" pitchFamily="18" charset="0"/>
              </a:rPr>
              <a:t>HEALTH HOME CARE</a:t>
            </a:r>
          </a:p>
        </p:txBody>
      </p:sp>
      <p:sp>
        <p:nvSpPr>
          <p:cNvPr id="32772" name="Text Box 4"/>
          <p:cNvSpPr txBox="1">
            <a:spLocks noChangeArrowheads="1"/>
          </p:cNvSpPr>
          <p:nvPr/>
        </p:nvSpPr>
        <p:spPr bwMode="auto">
          <a:xfrm>
            <a:off x="1688307" y="1260873"/>
            <a:ext cx="2599135" cy="40780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xtLst/>
        </p:spPr>
        <p:txBody>
          <a:bodyPr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US" sz="1100" b="1" dirty="0">
                <a:solidFill>
                  <a:srgbClr val="000000"/>
                </a:solidFill>
                <a:latin typeface="+mj-lt"/>
                <a:cs typeface="Times New Roman" pitchFamily="18" charset="0"/>
              </a:rPr>
              <a:t>My patients are those who make appointments to see me</a:t>
            </a:r>
          </a:p>
        </p:txBody>
      </p:sp>
      <p:sp>
        <p:nvSpPr>
          <p:cNvPr id="32773" name="Text Box 6"/>
          <p:cNvSpPr txBox="1">
            <a:spLocks noChangeArrowheads="1"/>
          </p:cNvSpPr>
          <p:nvPr/>
        </p:nvSpPr>
        <p:spPr bwMode="auto">
          <a:xfrm>
            <a:off x="4777978" y="1258492"/>
            <a:ext cx="2709863" cy="40780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xtLst/>
        </p:spPr>
        <p:txBody>
          <a:bodyPr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US" sz="1100" b="1" dirty="0">
                <a:solidFill>
                  <a:srgbClr val="000000"/>
                </a:solidFill>
                <a:latin typeface="+mj-lt"/>
                <a:cs typeface="Times New Roman" pitchFamily="18" charset="0"/>
              </a:rPr>
              <a:t>Our patients are those who</a:t>
            </a:r>
            <a:br>
              <a:rPr lang="en-US" sz="1100" b="1" dirty="0">
                <a:solidFill>
                  <a:srgbClr val="000000"/>
                </a:solidFill>
                <a:latin typeface="+mj-lt"/>
                <a:cs typeface="Times New Roman" pitchFamily="18" charset="0"/>
              </a:rPr>
            </a:br>
            <a:r>
              <a:rPr lang="en-US" sz="1100" b="1" dirty="0">
                <a:solidFill>
                  <a:srgbClr val="000000"/>
                </a:solidFill>
                <a:latin typeface="+mj-lt"/>
                <a:cs typeface="Times New Roman" pitchFamily="18" charset="0"/>
              </a:rPr>
              <a:t>are registered in our health home</a:t>
            </a:r>
          </a:p>
        </p:txBody>
      </p:sp>
      <p:sp>
        <p:nvSpPr>
          <p:cNvPr id="32774" name="Text Box 7"/>
          <p:cNvSpPr txBox="1">
            <a:spLocks noChangeArrowheads="1"/>
          </p:cNvSpPr>
          <p:nvPr/>
        </p:nvSpPr>
        <p:spPr bwMode="auto">
          <a:xfrm>
            <a:off x="1702594" y="1679973"/>
            <a:ext cx="2599135" cy="40780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xtLst/>
        </p:spPr>
        <p:txBody>
          <a:bodyPr lIns="68580" tIns="34290" rIns="68580" bIns="34290"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1100" b="1" dirty="0">
                <a:solidFill>
                  <a:srgbClr val="000000"/>
                </a:solidFill>
                <a:latin typeface="Calibri Light" charset="0"/>
                <a:cs typeface="Times New Roman" charset="0"/>
              </a:rPr>
              <a:t>Patients</a:t>
            </a:r>
            <a:r>
              <a:rPr lang="ja-JP" altLang="en-US" sz="1100" b="1">
                <a:solidFill>
                  <a:srgbClr val="000000"/>
                </a:solidFill>
                <a:latin typeface="Calibri Light" charset="0"/>
                <a:cs typeface="Times New Roman" charset="0"/>
              </a:rPr>
              <a:t>’</a:t>
            </a:r>
            <a:r>
              <a:rPr lang="en-US" sz="1100" b="1" dirty="0">
                <a:solidFill>
                  <a:srgbClr val="000000"/>
                </a:solidFill>
                <a:latin typeface="Calibri Light" charset="0"/>
                <a:cs typeface="Times New Roman" charset="0"/>
              </a:rPr>
              <a:t> chief complaints or</a:t>
            </a:r>
            <a:br>
              <a:rPr lang="en-US" sz="1100" b="1" dirty="0">
                <a:solidFill>
                  <a:srgbClr val="000000"/>
                </a:solidFill>
                <a:latin typeface="Calibri Light" charset="0"/>
                <a:cs typeface="Times New Roman" charset="0"/>
              </a:rPr>
            </a:br>
            <a:r>
              <a:rPr lang="en-US" sz="1100" b="1" dirty="0">
                <a:solidFill>
                  <a:srgbClr val="000000"/>
                </a:solidFill>
                <a:latin typeface="Calibri Light" charset="0"/>
                <a:cs typeface="Times New Roman" charset="0"/>
              </a:rPr>
              <a:t>reasons for visit determines care</a:t>
            </a:r>
          </a:p>
        </p:txBody>
      </p:sp>
      <p:sp>
        <p:nvSpPr>
          <p:cNvPr id="32775" name="Text Box 8"/>
          <p:cNvSpPr txBox="1">
            <a:spLocks noChangeArrowheads="1"/>
          </p:cNvSpPr>
          <p:nvPr/>
        </p:nvSpPr>
        <p:spPr bwMode="auto">
          <a:xfrm>
            <a:off x="4777978" y="1679973"/>
            <a:ext cx="2709863" cy="40780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xtLst/>
        </p:spPr>
        <p:txBody>
          <a:bodyPr lIns="68580" tIns="34290" rIns="68580" bIns="34290"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1100" b="1" dirty="0">
                <a:solidFill>
                  <a:srgbClr val="000000"/>
                </a:solidFill>
                <a:latin typeface="Calibri Light" charset="0"/>
                <a:cs typeface="Times New Roman" charset="0"/>
              </a:rPr>
              <a:t>We systematically assess all</a:t>
            </a:r>
            <a:br>
              <a:rPr lang="en-US" sz="1100" b="1" dirty="0">
                <a:solidFill>
                  <a:srgbClr val="000000"/>
                </a:solidFill>
                <a:latin typeface="Calibri Light" charset="0"/>
                <a:cs typeface="Times New Roman" charset="0"/>
              </a:rPr>
            </a:br>
            <a:r>
              <a:rPr lang="en-US" sz="1100" b="1" dirty="0">
                <a:solidFill>
                  <a:srgbClr val="000000"/>
                </a:solidFill>
                <a:latin typeface="Calibri Light" charset="0"/>
                <a:cs typeface="Times New Roman" charset="0"/>
              </a:rPr>
              <a:t>our patients</a:t>
            </a:r>
            <a:r>
              <a:rPr lang="ja-JP" altLang="en-US" sz="1100" b="1">
                <a:solidFill>
                  <a:srgbClr val="000000"/>
                </a:solidFill>
                <a:latin typeface="Calibri Light" charset="0"/>
                <a:cs typeface="Times New Roman" charset="0"/>
              </a:rPr>
              <a:t>’</a:t>
            </a:r>
            <a:r>
              <a:rPr lang="en-US" sz="1100" b="1" dirty="0">
                <a:solidFill>
                  <a:srgbClr val="000000"/>
                </a:solidFill>
                <a:latin typeface="Calibri Light" charset="0"/>
                <a:cs typeface="Times New Roman" charset="0"/>
              </a:rPr>
              <a:t> health needs to plan care </a:t>
            </a:r>
          </a:p>
        </p:txBody>
      </p:sp>
      <p:sp>
        <p:nvSpPr>
          <p:cNvPr id="32776" name="Text Box 10"/>
          <p:cNvSpPr txBox="1">
            <a:spLocks noChangeArrowheads="1"/>
          </p:cNvSpPr>
          <p:nvPr/>
        </p:nvSpPr>
        <p:spPr bwMode="auto">
          <a:xfrm>
            <a:off x="1702594" y="2115742"/>
            <a:ext cx="2599135" cy="40780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xtLst/>
        </p:spPr>
        <p:txBody>
          <a:bodyPr lIns="68580" tIns="34290" rIns="68580" bIns="34290"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1100" b="1" dirty="0">
                <a:solidFill>
                  <a:srgbClr val="000000"/>
                </a:solidFill>
                <a:latin typeface="Calibri Light" charset="0"/>
                <a:cs typeface="Times New Roman" charset="0"/>
              </a:rPr>
              <a:t>Care is determined by today</a:t>
            </a:r>
            <a:r>
              <a:rPr lang="ja-JP" altLang="en-US" sz="1100" b="1">
                <a:solidFill>
                  <a:srgbClr val="000000"/>
                </a:solidFill>
                <a:latin typeface="Calibri Light" charset="0"/>
                <a:cs typeface="Times New Roman" charset="0"/>
              </a:rPr>
              <a:t>’</a:t>
            </a:r>
            <a:r>
              <a:rPr lang="en-US" sz="1100" b="1" dirty="0">
                <a:solidFill>
                  <a:srgbClr val="000000"/>
                </a:solidFill>
                <a:latin typeface="Calibri Light" charset="0"/>
                <a:cs typeface="Times New Roman" charset="0"/>
              </a:rPr>
              <a:t>s</a:t>
            </a:r>
            <a:br>
              <a:rPr lang="en-US" sz="1100" b="1" dirty="0">
                <a:solidFill>
                  <a:srgbClr val="000000"/>
                </a:solidFill>
                <a:latin typeface="Calibri Light" charset="0"/>
                <a:cs typeface="Times New Roman" charset="0"/>
              </a:rPr>
            </a:br>
            <a:r>
              <a:rPr lang="en-US" sz="1100" b="1" dirty="0">
                <a:solidFill>
                  <a:srgbClr val="000000"/>
                </a:solidFill>
                <a:latin typeface="Calibri Light" charset="0"/>
                <a:cs typeface="Times New Roman" charset="0"/>
              </a:rPr>
              <a:t>problem and time available today</a:t>
            </a:r>
          </a:p>
        </p:txBody>
      </p:sp>
      <p:sp>
        <p:nvSpPr>
          <p:cNvPr id="32777" name="Text Box 11"/>
          <p:cNvSpPr txBox="1">
            <a:spLocks noChangeArrowheads="1"/>
          </p:cNvSpPr>
          <p:nvPr/>
        </p:nvSpPr>
        <p:spPr bwMode="auto">
          <a:xfrm>
            <a:off x="4800600" y="2038350"/>
            <a:ext cx="2709863" cy="577081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xtLst/>
        </p:spPr>
        <p:txBody>
          <a:bodyPr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US" sz="1100" b="1" dirty="0">
                <a:solidFill>
                  <a:srgbClr val="000000"/>
                </a:solidFill>
                <a:latin typeface="+mj-lt"/>
                <a:cs typeface="Times New Roman" pitchFamily="18" charset="0"/>
              </a:rPr>
              <a:t>Care is determined by a proactive </a:t>
            </a:r>
            <a:br>
              <a:rPr lang="en-US" sz="1100" b="1" dirty="0">
                <a:solidFill>
                  <a:srgbClr val="000000"/>
                </a:solidFill>
                <a:latin typeface="+mj-lt"/>
                <a:cs typeface="Times New Roman" pitchFamily="18" charset="0"/>
              </a:rPr>
            </a:br>
            <a:r>
              <a:rPr lang="en-US" sz="1100" b="1" dirty="0">
                <a:solidFill>
                  <a:srgbClr val="000000"/>
                </a:solidFill>
                <a:latin typeface="+mj-lt"/>
                <a:cs typeface="Times New Roman" pitchFamily="18" charset="0"/>
              </a:rPr>
              <a:t>plan to meet patient needs without visits</a:t>
            </a:r>
          </a:p>
        </p:txBody>
      </p:sp>
      <p:sp>
        <p:nvSpPr>
          <p:cNvPr id="32778" name="Text Box 13"/>
          <p:cNvSpPr txBox="1">
            <a:spLocks noChangeArrowheads="1"/>
          </p:cNvSpPr>
          <p:nvPr/>
        </p:nvSpPr>
        <p:spPr bwMode="auto">
          <a:xfrm>
            <a:off x="1709738" y="2547938"/>
            <a:ext cx="2599135" cy="40780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xtLst/>
        </p:spPr>
        <p:txBody>
          <a:bodyPr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US" sz="1100" b="1" dirty="0">
                <a:solidFill>
                  <a:srgbClr val="000000"/>
                </a:solidFill>
                <a:latin typeface="+mj-lt"/>
                <a:cs typeface="Times New Roman" pitchFamily="18" charset="0"/>
              </a:rPr>
              <a:t>Care varies by scheduled time</a:t>
            </a:r>
            <a:br>
              <a:rPr lang="en-US" sz="1100" b="1" dirty="0">
                <a:solidFill>
                  <a:srgbClr val="000000"/>
                </a:solidFill>
                <a:latin typeface="+mj-lt"/>
                <a:cs typeface="Times New Roman" pitchFamily="18" charset="0"/>
              </a:rPr>
            </a:br>
            <a:r>
              <a:rPr lang="en-US" sz="1100" b="1" dirty="0">
                <a:solidFill>
                  <a:srgbClr val="000000"/>
                </a:solidFill>
                <a:latin typeface="+mj-lt"/>
                <a:cs typeface="Times New Roman" pitchFamily="18" charset="0"/>
              </a:rPr>
              <a:t>and memory or skill of the doctor</a:t>
            </a:r>
          </a:p>
        </p:txBody>
      </p:sp>
      <p:sp>
        <p:nvSpPr>
          <p:cNvPr id="32779" name="Text Box 15"/>
          <p:cNvSpPr txBox="1">
            <a:spLocks noChangeArrowheads="1"/>
          </p:cNvSpPr>
          <p:nvPr/>
        </p:nvSpPr>
        <p:spPr bwMode="auto">
          <a:xfrm>
            <a:off x="4800600" y="2571750"/>
            <a:ext cx="2709863" cy="40780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xtLst/>
        </p:spPr>
        <p:txBody>
          <a:bodyPr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US" sz="1100" b="1" dirty="0">
                <a:solidFill>
                  <a:srgbClr val="000000"/>
                </a:solidFill>
                <a:latin typeface="+mj-lt"/>
                <a:cs typeface="Times New Roman" pitchFamily="18" charset="0"/>
              </a:rPr>
              <a:t>Care is standardized according</a:t>
            </a:r>
            <a:br>
              <a:rPr lang="en-US" sz="1100" b="1" dirty="0">
                <a:solidFill>
                  <a:srgbClr val="000000"/>
                </a:solidFill>
                <a:latin typeface="+mj-lt"/>
                <a:cs typeface="Times New Roman" pitchFamily="18" charset="0"/>
              </a:rPr>
            </a:br>
            <a:r>
              <a:rPr lang="en-US" sz="1100" b="1" dirty="0">
                <a:solidFill>
                  <a:srgbClr val="000000"/>
                </a:solidFill>
                <a:latin typeface="+mj-lt"/>
                <a:cs typeface="Times New Roman" pitchFamily="18" charset="0"/>
              </a:rPr>
              <a:t>to evidence-based guidelines</a:t>
            </a:r>
          </a:p>
        </p:txBody>
      </p:sp>
      <p:sp>
        <p:nvSpPr>
          <p:cNvPr id="32780" name="Text Box 16"/>
          <p:cNvSpPr txBox="1">
            <a:spLocks noChangeArrowheads="1"/>
          </p:cNvSpPr>
          <p:nvPr/>
        </p:nvSpPr>
        <p:spPr bwMode="auto">
          <a:xfrm>
            <a:off x="1709738" y="2980135"/>
            <a:ext cx="2599135" cy="40780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xtLst/>
        </p:spPr>
        <p:txBody>
          <a:bodyPr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US" sz="1100" b="1" dirty="0">
                <a:solidFill>
                  <a:srgbClr val="000000"/>
                </a:solidFill>
                <a:latin typeface="+mn-lt"/>
                <a:cs typeface="Times New Roman" pitchFamily="18" charset="0"/>
              </a:rPr>
              <a:t>Patients are responsible for coordinating their own care</a:t>
            </a:r>
          </a:p>
        </p:txBody>
      </p:sp>
      <p:sp>
        <p:nvSpPr>
          <p:cNvPr id="32781" name="Text Box 17"/>
          <p:cNvSpPr txBox="1">
            <a:spLocks noChangeArrowheads="1"/>
          </p:cNvSpPr>
          <p:nvPr/>
        </p:nvSpPr>
        <p:spPr bwMode="auto">
          <a:xfrm>
            <a:off x="4777978" y="2999185"/>
            <a:ext cx="2709863" cy="40780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xtLst/>
        </p:spPr>
        <p:txBody>
          <a:bodyPr lIns="68580" tIns="34290" rIns="68580" bIns="34290"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1100" b="1" dirty="0">
                <a:solidFill>
                  <a:srgbClr val="000000"/>
                </a:solidFill>
                <a:latin typeface="Calibri Light" charset="0"/>
                <a:cs typeface="Times New Roman" charset="0"/>
              </a:rPr>
              <a:t>A prepared team of professionals coordinates all patients</a:t>
            </a:r>
            <a:r>
              <a:rPr lang="ja-JP" altLang="en-US" sz="1100" b="1">
                <a:solidFill>
                  <a:srgbClr val="000000"/>
                </a:solidFill>
                <a:latin typeface="Calibri Light" charset="0"/>
                <a:cs typeface="Times New Roman" charset="0"/>
              </a:rPr>
              <a:t>’</a:t>
            </a:r>
            <a:r>
              <a:rPr lang="en-US" sz="1100" b="1" dirty="0">
                <a:solidFill>
                  <a:srgbClr val="000000"/>
                </a:solidFill>
                <a:latin typeface="Calibri Light" charset="0"/>
                <a:cs typeface="Times New Roman" charset="0"/>
              </a:rPr>
              <a:t> care</a:t>
            </a:r>
          </a:p>
        </p:txBody>
      </p:sp>
      <p:sp>
        <p:nvSpPr>
          <p:cNvPr id="32782" name="Text Box 19"/>
          <p:cNvSpPr txBox="1">
            <a:spLocks noChangeArrowheads="1"/>
          </p:cNvSpPr>
          <p:nvPr/>
        </p:nvSpPr>
        <p:spPr bwMode="auto">
          <a:xfrm>
            <a:off x="1709738" y="3413523"/>
            <a:ext cx="2599135" cy="40780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xtLst/>
        </p:spPr>
        <p:txBody>
          <a:bodyPr lIns="68580" tIns="34290" rIns="68580" bIns="34290"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1100" b="1" dirty="0">
                <a:solidFill>
                  <a:srgbClr val="000000"/>
                </a:solidFill>
                <a:latin typeface="Calibri Light" charset="0"/>
                <a:cs typeface="Times New Roman" charset="0"/>
              </a:rPr>
              <a:t>I know I deliver high quality care because I</a:t>
            </a:r>
            <a:r>
              <a:rPr lang="ja-JP" altLang="en-US" sz="1100" b="1">
                <a:solidFill>
                  <a:srgbClr val="000000"/>
                </a:solidFill>
                <a:latin typeface="Calibri Light" charset="0"/>
                <a:cs typeface="Times New Roman" charset="0"/>
              </a:rPr>
              <a:t>’</a:t>
            </a:r>
            <a:r>
              <a:rPr lang="en-US" sz="1100" b="1" dirty="0">
                <a:solidFill>
                  <a:srgbClr val="000000"/>
                </a:solidFill>
                <a:latin typeface="Calibri Light" charset="0"/>
                <a:cs typeface="Times New Roman" charset="0"/>
              </a:rPr>
              <a:t>m well trained</a:t>
            </a:r>
          </a:p>
        </p:txBody>
      </p:sp>
      <p:sp>
        <p:nvSpPr>
          <p:cNvPr id="32783" name="Text Box 20"/>
          <p:cNvSpPr txBox="1">
            <a:spLocks noChangeArrowheads="1"/>
          </p:cNvSpPr>
          <p:nvPr/>
        </p:nvSpPr>
        <p:spPr bwMode="auto">
          <a:xfrm>
            <a:off x="4769644" y="3424238"/>
            <a:ext cx="2709863" cy="40780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xtLst/>
        </p:spPr>
        <p:txBody>
          <a:bodyPr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US" sz="1100" b="1" dirty="0">
                <a:solidFill>
                  <a:srgbClr val="000000"/>
                </a:solidFill>
                <a:latin typeface="+mj-lt"/>
                <a:cs typeface="Times New Roman" pitchFamily="18" charset="0"/>
              </a:rPr>
              <a:t>We measure our quality and</a:t>
            </a:r>
            <a:br>
              <a:rPr lang="en-US" sz="1100" b="1" dirty="0">
                <a:solidFill>
                  <a:srgbClr val="000000"/>
                </a:solidFill>
                <a:latin typeface="+mj-lt"/>
                <a:cs typeface="Times New Roman" pitchFamily="18" charset="0"/>
              </a:rPr>
            </a:br>
            <a:r>
              <a:rPr lang="en-US" sz="1100" b="1" dirty="0">
                <a:solidFill>
                  <a:srgbClr val="000000"/>
                </a:solidFill>
                <a:latin typeface="+mj-lt"/>
                <a:cs typeface="Times New Roman" pitchFamily="18" charset="0"/>
              </a:rPr>
              <a:t>make rapid changes to improve it</a:t>
            </a:r>
          </a:p>
        </p:txBody>
      </p:sp>
      <p:sp>
        <p:nvSpPr>
          <p:cNvPr id="32784" name="Text Box 22"/>
          <p:cNvSpPr txBox="1">
            <a:spLocks noChangeArrowheads="1"/>
          </p:cNvSpPr>
          <p:nvPr/>
        </p:nvSpPr>
        <p:spPr bwMode="auto">
          <a:xfrm>
            <a:off x="1709738" y="4264819"/>
            <a:ext cx="2599135" cy="40780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xtLst/>
        </p:spPr>
        <p:txBody>
          <a:bodyPr lIns="68580" tIns="34290" rIns="68580" bIns="34290"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1100" b="1" dirty="0">
                <a:solidFill>
                  <a:srgbClr val="000000"/>
                </a:solidFill>
                <a:latin typeface="Calibri Light" charset="0"/>
                <a:cs typeface="Times New Roman" charset="0"/>
              </a:rPr>
              <a:t>It</a:t>
            </a:r>
            <a:r>
              <a:rPr lang="ja-JP" altLang="en-US" sz="1100" b="1">
                <a:solidFill>
                  <a:srgbClr val="000000"/>
                </a:solidFill>
                <a:latin typeface="Calibri Light" charset="0"/>
                <a:cs typeface="Times New Roman" charset="0"/>
              </a:rPr>
              <a:t>’</a:t>
            </a:r>
            <a:r>
              <a:rPr lang="en-US" sz="1100" b="1" dirty="0">
                <a:solidFill>
                  <a:srgbClr val="000000"/>
                </a:solidFill>
                <a:latin typeface="Calibri Light" charset="0"/>
                <a:cs typeface="Times New Roman" charset="0"/>
              </a:rPr>
              <a:t>s up to the patient to</a:t>
            </a:r>
            <a:br>
              <a:rPr lang="en-US" sz="1100" b="1" dirty="0">
                <a:solidFill>
                  <a:srgbClr val="000000"/>
                </a:solidFill>
                <a:latin typeface="Calibri Light" charset="0"/>
                <a:cs typeface="Times New Roman" charset="0"/>
              </a:rPr>
            </a:br>
            <a:r>
              <a:rPr lang="en-US" sz="1100" b="1" dirty="0">
                <a:solidFill>
                  <a:srgbClr val="000000"/>
                </a:solidFill>
                <a:latin typeface="Calibri Light" charset="0"/>
                <a:cs typeface="Times New Roman" charset="0"/>
              </a:rPr>
              <a:t>tell us what happened to them</a:t>
            </a:r>
          </a:p>
        </p:txBody>
      </p:sp>
      <p:sp>
        <p:nvSpPr>
          <p:cNvPr id="32785" name="Text Box 23"/>
          <p:cNvSpPr txBox="1">
            <a:spLocks noChangeArrowheads="1"/>
          </p:cNvSpPr>
          <p:nvPr/>
        </p:nvSpPr>
        <p:spPr bwMode="auto">
          <a:xfrm>
            <a:off x="4800600" y="4171950"/>
            <a:ext cx="2709863" cy="40780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xtLst/>
        </p:spPr>
        <p:txBody>
          <a:bodyPr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US" sz="1100" b="1" dirty="0">
                <a:solidFill>
                  <a:srgbClr val="000000"/>
                </a:solidFill>
                <a:latin typeface="+mj-lt"/>
                <a:cs typeface="Times New Roman" pitchFamily="18" charset="0"/>
              </a:rPr>
              <a:t>We track tests &amp; consultations,</a:t>
            </a:r>
            <a:br>
              <a:rPr lang="en-US" sz="1100" b="1" dirty="0">
                <a:solidFill>
                  <a:srgbClr val="000000"/>
                </a:solidFill>
                <a:latin typeface="+mj-lt"/>
                <a:cs typeface="Times New Roman" pitchFamily="18" charset="0"/>
              </a:rPr>
            </a:br>
            <a:r>
              <a:rPr lang="en-US" sz="1100" b="1" dirty="0">
                <a:solidFill>
                  <a:srgbClr val="000000"/>
                </a:solidFill>
                <a:latin typeface="+mj-lt"/>
                <a:cs typeface="Times New Roman" pitchFamily="18" charset="0"/>
              </a:rPr>
              <a:t>and follow-up after ED &amp; hospital</a:t>
            </a:r>
          </a:p>
        </p:txBody>
      </p:sp>
      <p:sp>
        <p:nvSpPr>
          <p:cNvPr id="32786" name="Text Box 25"/>
          <p:cNvSpPr txBox="1">
            <a:spLocks noChangeArrowheads="1"/>
          </p:cNvSpPr>
          <p:nvPr/>
        </p:nvSpPr>
        <p:spPr bwMode="auto">
          <a:xfrm>
            <a:off x="1709738" y="4697017"/>
            <a:ext cx="2599135" cy="40780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xtLst/>
        </p:spPr>
        <p:txBody>
          <a:bodyPr lIns="68580" tIns="34290" rIns="68580" bIns="34290"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1100" b="1" dirty="0">
                <a:solidFill>
                  <a:srgbClr val="000000"/>
                </a:solidFill>
                <a:latin typeface="Calibri Light" charset="0"/>
                <a:cs typeface="Times New Roman" charset="0"/>
              </a:rPr>
              <a:t>Clinic operations center </a:t>
            </a:r>
            <a:br>
              <a:rPr lang="en-US" sz="1100" b="1" dirty="0">
                <a:solidFill>
                  <a:srgbClr val="000000"/>
                </a:solidFill>
                <a:latin typeface="Calibri Light" charset="0"/>
                <a:cs typeface="Times New Roman" charset="0"/>
              </a:rPr>
            </a:br>
            <a:r>
              <a:rPr lang="en-US" sz="1100" b="1" dirty="0">
                <a:solidFill>
                  <a:srgbClr val="000000"/>
                </a:solidFill>
                <a:latin typeface="Calibri Light" charset="0"/>
                <a:cs typeface="Times New Roman" charset="0"/>
              </a:rPr>
              <a:t>on meeting the doctor</a:t>
            </a:r>
            <a:r>
              <a:rPr lang="ja-JP" altLang="en-US" sz="1100" b="1">
                <a:solidFill>
                  <a:srgbClr val="000000"/>
                </a:solidFill>
                <a:latin typeface="Calibri Light" charset="0"/>
                <a:cs typeface="Times New Roman" charset="0"/>
              </a:rPr>
              <a:t>’</a:t>
            </a:r>
            <a:r>
              <a:rPr lang="en-US" sz="1100" b="1" dirty="0">
                <a:solidFill>
                  <a:srgbClr val="000000"/>
                </a:solidFill>
                <a:latin typeface="Calibri Light" charset="0"/>
                <a:cs typeface="Times New Roman" charset="0"/>
              </a:rPr>
              <a:t>s needs</a:t>
            </a:r>
          </a:p>
        </p:txBody>
      </p:sp>
      <p:sp>
        <p:nvSpPr>
          <p:cNvPr id="32787" name="Text Box 26"/>
          <p:cNvSpPr txBox="1">
            <a:spLocks noChangeArrowheads="1"/>
          </p:cNvSpPr>
          <p:nvPr/>
        </p:nvSpPr>
        <p:spPr bwMode="auto">
          <a:xfrm>
            <a:off x="4800600" y="4566419"/>
            <a:ext cx="2709863" cy="577081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xtLst/>
        </p:spPr>
        <p:txBody>
          <a:bodyPr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US" sz="1100" b="1" dirty="0">
                <a:solidFill>
                  <a:srgbClr val="000000"/>
                </a:solidFill>
                <a:latin typeface="+mj-lt"/>
                <a:cs typeface="Times New Roman" pitchFamily="18" charset="0"/>
              </a:rPr>
              <a:t>A multidisciplinary team works at</a:t>
            </a:r>
            <a:br>
              <a:rPr lang="en-US" sz="1100" b="1" dirty="0">
                <a:solidFill>
                  <a:srgbClr val="000000"/>
                </a:solidFill>
                <a:latin typeface="+mj-lt"/>
                <a:cs typeface="Times New Roman" pitchFamily="18" charset="0"/>
              </a:rPr>
            </a:br>
            <a:r>
              <a:rPr lang="en-US" sz="1100" b="1" dirty="0">
                <a:solidFill>
                  <a:srgbClr val="000000"/>
                </a:solidFill>
                <a:latin typeface="+mj-lt"/>
                <a:cs typeface="Times New Roman" pitchFamily="18" charset="0"/>
              </a:rPr>
              <a:t> the top of our licenses to serve patients</a:t>
            </a:r>
          </a:p>
        </p:txBody>
      </p:sp>
      <p:sp>
        <p:nvSpPr>
          <p:cNvPr id="32788" name="Text Box 28"/>
          <p:cNvSpPr txBox="1">
            <a:spLocks noChangeArrowheads="1"/>
          </p:cNvSpPr>
          <p:nvPr/>
        </p:nvSpPr>
        <p:spPr bwMode="auto">
          <a:xfrm>
            <a:off x="1709738" y="3833813"/>
            <a:ext cx="2599135" cy="40780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xtLst/>
        </p:spPr>
        <p:txBody>
          <a:bodyPr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US" sz="1100" b="1" dirty="0">
                <a:solidFill>
                  <a:srgbClr val="000000"/>
                </a:solidFill>
                <a:latin typeface="+mn-lt"/>
                <a:cs typeface="Times New Roman" pitchFamily="18" charset="0"/>
              </a:rPr>
              <a:t>Acute care is delivered in the next available appointment and walk-ins</a:t>
            </a:r>
          </a:p>
        </p:txBody>
      </p:sp>
      <p:sp>
        <p:nvSpPr>
          <p:cNvPr id="32789" name="Text Box 29"/>
          <p:cNvSpPr txBox="1">
            <a:spLocks noChangeArrowheads="1"/>
          </p:cNvSpPr>
          <p:nvPr/>
        </p:nvSpPr>
        <p:spPr bwMode="auto">
          <a:xfrm>
            <a:off x="4800600" y="3790950"/>
            <a:ext cx="2709863" cy="40780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xtLst/>
        </p:spPr>
        <p:txBody>
          <a:bodyPr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US" sz="1100" b="1" dirty="0">
                <a:solidFill>
                  <a:srgbClr val="000000"/>
                </a:solidFill>
                <a:latin typeface="+mj-lt"/>
                <a:cs typeface="Times New Roman" pitchFamily="18" charset="0"/>
              </a:rPr>
              <a:t>Acute care is delivered by</a:t>
            </a:r>
            <a:br>
              <a:rPr lang="en-US" sz="1100" b="1" dirty="0">
                <a:solidFill>
                  <a:srgbClr val="000000"/>
                </a:solidFill>
                <a:latin typeface="+mj-lt"/>
                <a:cs typeface="Times New Roman" pitchFamily="18" charset="0"/>
              </a:rPr>
            </a:br>
            <a:r>
              <a:rPr lang="en-US" sz="1100" b="1" dirty="0">
                <a:solidFill>
                  <a:srgbClr val="000000"/>
                </a:solidFill>
                <a:latin typeface="+mj-lt"/>
                <a:cs typeface="Times New Roman" pitchFamily="18" charset="0"/>
              </a:rPr>
              <a:t>open access and non-visit contacts</a:t>
            </a:r>
          </a:p>
        </p:txBody>
      </p:sp>
      <p:sp>
        <p:nvSpPr>
          <p:cNvPr id="21525" name="AutoShape 32"/>
          <p:cNvSpPr>
            <a:spLocks noChangeArrowheads="1"/>
          </p:cNvSpPr>
          <p:nvPr/>
        </p:nvSpPr>
        <p:spPr bwMode="auto">
          <a:xfrm>
            <a:off x="4351735" y="1290638"/>
            <a:ext cx="335756" cy="351235"/>
          </a:xfrm>
          <a:prstGeom prst="rightArrow">
            <a:avLst>
              <a:gd name="adj1" fmla="val 57963"/>
              <a:gd name="adj2" fmla="val 63537"/>
            </a:avLst>
          </a:prstGeom>
          <a:solidFill>
            <a:srgbClr val="76588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 anchor="ctr"/>
          <a:lstStyle/>
          <a:p>
            <a:pPr eaLnBrk="1" hangingPunct="1"/>
            <a:endParaRPr lang="en-US" dirty="0">
              <a:solidFill>
                <a:srgbClr val="5A336F"/>
              </a:solidFill>
              <a:latin typeface="Constantia" charset="0"/>
            </a:endParaRPr>
          </a:p>
        </p:txBody>
      </p:sp>
      <p:sp>
        <p:nvSpPr>
          <p:cNvPr id="21526" name="AutoShape 33"/>
          <p:cNvSpPr>
            <a:spLocks noChangeArrowheads="1"/>
          </p:cNvSpPr>
          <p:nvPr/>
        </p:nvSpPr>
        <p:spPr bwMode="auto">
          <a:xfrm>
            <a:off x="4364832" y="1701404"/>
            <a:ext cx="335756" cy="351234"/>
          </a:xfrm>
          <a:prstGeom prst="rightArrow">
            <a:avLst>
              <a:gd name="adj1" fmla="val 57963"/>
              <a:gd name="adj2" fmla="val 63537"/>
            </a:avLst>
          </a:prstGeom>
          <a:solidFill>
            <a:srgbClr val="76588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 anchor="ctr"/>
          <a:lstStyle/>
          <a:p>
            <a:pPr eaLnBrk="1" hangingPunct="1"/>
            <a:endParaRPr lang="en-US" dirty="0">
              <a:solidFill>
                <a:srgbClr val="000000"/>
              </a:solidFill>
              <a:latin typeface="Constantia" charset="0"/>
            </a:endParaRPr>
          </a:p>
        </p:txBody>
      </p:sp>
      <p:sp>
        <p:nvSpPr>
          <p:cNvPr id="21527" name="AutoShape 34"/>
          <p:cNvSpPr>
            <a:spLocks noChangeArrowheads="1"/>
          </p:cNvSpPr>
          <p:nvPr/>
        </p:nvSpPr>
        <p:spPr bwMode="auto">
          <a:xfrm>
            <a:off x="4369594" y="2120504"/>
            <a:ext cx="335756" cy="351234"/>
          </a:xfrm>
          <a:prstGeom prst="rightArrow">
            <a:avLst>
              <a:gd name="adj1" fmla="val 57963"/>
              <a:gd name="adj2" fmla="val 63537"/>
            </a:avLst>
          </a:prstGeom>
          <a:solidFill>
            <a:srgbClr val="76588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 anchor="ctr"/>
          <a:lstStyle/>
          <a:p>
            <a:pPr eaLnBrk="1" hangingPunct="1"/>
            <a:endParaRPr lang="en-US" dirty="0">
              <a:solidFill>
                <a:srgbClr val="000000"/>
              </a:solidFill>
              <a:latin typeface="Constantia" charset="0"/>
            </a:endParaRPr>
          </a:p>
        </p:txBody>
      </p:sp>
      <p:sp>
        <p:nvSpPr>
          <p:cNvPr id="21528" name="AutoShape 35"/>
          <p:cNvSpPr>
            <a:spLocks noChangeArrowheads="1"/>
          </p:cNvSpPr>
          <p:nvPr/>
        </p:nvSpPr>
        <p:spPr bwMode="auto">
          <a:xfrm>
            <a:off x="4364832" y="2569369"/>
            <a:ext cx="335756" cy="351235"/>
          </a:xfrm>
          <a:prstGeom prst="rightArrow">
            <a:avLst>
              <a:gd name="adj1" fmla="val 57963"/>
              <a:gd name="adj2" fmla="val 63537"/>
            </a:avLst>
          </a:prstGeom>
          <a:solidFill>
            <a:srgbClr val="76588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 anchor="ctr"/>
          <a:lstStyle/>
          <a:p>
            <a:pPr eaLnBrk="1" hangingPunct="1"/>
            <a:endParaRPr lang="en-US" dirty="0">
              <a:solidFill>
                <a:srgbClr val="000000"/>
              </a:solidFill>
              <a:latin typeface="Constantia" charset="0"/>
            </a:endParaRPr>
          </a:p>
        </p:txBody>
      </p:sp>
      <p:sp>
        <p:nvSpPr>
          <p:cNvPr id="21529" name="AutoShape 36"/>
          <p:cNvSpPr>
            <a:spLocks noChangeArrowheads="1"/>
          </p:cNvSpPr>
          <p:nvPr/>
        </p:nvSpPr>
        <p:spPr bwMode="auto">
          <a:xfrm>
            <a:off x="4364832" y="2959894"/>
            <a:ext cx="335756" cy="351235"/>
          </a:xfrm>
          <a:prstGeom prst="rightArrow">
            <a:avLst>
              <a:gd name="adj1" fmla="val 57963"/>
              <a:gd name="adj2" fmla="val 63537"/>
            </a:avLst>
          </a:prstGeom>
          <a:solidFill>
            <a:srgbClr val="76588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 anchor="ctr"/>
          <a:lstStyle/>
          <a:p>
            <a:pPr eaLnBrk="1" hangingPunct="1"/>
            <a:endParaRPr lang="en-US" dirty="0">
              <a:solidFill>
                <a:srgbClr val="000000"/>
              </a:solidFill>
              <a:latin typeface="Constantia" charset="0"/>
            </a:endParaRPr>
          </a:p>
        </p:txBody>
      </p:sp>
      <p:sp>
        <p:nvSpPr>
          <p:cNvPr id="21530" name="AutoShape 37"/>
          <p:cNvSpPr>
            <a:spLocks noChangeArrowheads="1"/>
          </p:cNvSpPr>
          <p:nvPr/>
        </p:nvSpPr>
        <p:spPr bwMode="auto">
          <a:xfrm>
            <a:off x="4364832" y="3368279"/>
            <a:ext cx="335756" cy="351234"/>
          </a:xfrm>
          <a:prstGeom prst="rightArrow">
            <a:avLst>
              <a:gd name="adj1" fmla="val 57963"/>
              <a:gd name="adj2" fmla="val 63537"/>
            </a:avLst>
          </a:prstGeom>
          <a:solidFill>
            <a:srgbClr val="76588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 anchor="ctr"/>
          <a:lstStyle/>
          <a:p>
            <a:pPr eaLnBrk="1" hangingPunct="1"/>
            <a:endParaRPr lang="en-US" dirty="0">
              <a:solidFill>
                <a:srgbClr val="000000"/>
              </a:solidFill>
              <a:latin typeface="Constantia" charset="0"/>
            </a:endParaRPr>
          </a:p>
        </p:txBody>
      </p:sp>
      <p:sp>
        <p:nvSpPr>
          <p:cNvPr id="21531" name="AutoShape 38"/>
          <p:cNvSpPr>
            <a:spLocks noChangeArrowheads="1"/>
          </p:cNvSpPr>
          <p:nvPr/>
        </p:nvSpPr>
        <p:spPr bwMode="auto">
          <a:xfrm>
            <a:off x="4388644" y="3842147"/>
            <a:ext cx="335756" cy="351234"/>
          </a:xfrm>
          <a:prstGeom prst="rightArrow">
            <a:avLst>
              <a:gd name="adj1" fmla="val 57963"/>
              <a:gd name="adj2" fmla="val 63537"/>
            </a:avLst>
          </a:prstGeom>
          <a:solidFill>
            <a:srgbClr val="76588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 anchor="ctr"/>
          <a:lstStyle/>
          <a:p>
            <a:pPr eaLnBrk="1" hangingPunct="1"/>
            <a:endParaRPr lang="en-US" dirty="0">
              <a:solidFill>
                <a:srgbClr val="000000"/>
              </a:solidFill>
              <a:latin typeface="Constantia" charset="0"/>
            </a:endParaRPr>
          </a:p>
        </p:txBody>
      </p:sp>
      <p:sp>
        <p:nvSpPr>
          <p:cNvPr id="21532" name="AutoShape 39"/>
          <p:cNvSpPr>
            <a:spLocks noChangeArrowheads="1"/>
          </p:cNvSpPr>
          <p:nvPr/>
        </p:nvSpPr>
        <p:spPr bwMode="auto">
          <a:xfrm>
            <a:off x="4371976" y="4250532"/>
            <a:ext cx="335756" cy="351235"/>
          </a:xfrm>
          <a:prstGeom prst="rightArrow">
            <a:avLst>
              <a:gd name="adj1" fmla="val 57963"/>
              <a:gd name="adj2" fmla="val 63537"/>
            </a:avLst>
          </a:prstGeom>
          <a:solidFill>
            <a:srgbClr val="76588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 anchor="ctr"/>
          <a:lstStyle/>
          <a:p>
            <a:pPr eaLnBrk="1" hangingPunct="1"/>
            <a:endParaRPr lang="en-US" dirty="0">
              <a:solidFill>
                <a:srgbClr val="000000"/>
              </a:solidFill>
              <a:latin typeface="Constantia" charset="0"/>
            </a:endParaRPr>
          </a:p>
        </p:txBody>
      </p:sp>
      <p:sp>
        <p:nvSpPr>
          <p:cNvPr id="21533" name="AutoShape 40"/>
          <p:cNvSpPr>
            <a:spLocks noChangeArrowheads="1"/>
          </p:cNvSpPr>
          <p:nvPr/>
        </p:nvSpPr>
        <p:spPr bwMode="auto">
          <a:xfrm>
            <a:off x="4371976" y="4724400"/>
            <a:ext cx="335756" cy="351235"/>
          </a:xfrm>
          <a:prstGeom prst="rightArrow">
            <a:avLst>
              <a:gd name="adj1" fmla="val 57963"/>
              <a:gd name="adj2" fmla="val 63537"/>
            </a:avLst>
          </a:prstGeom>
          <a:solidFill>
            <a:srgbClr val="76588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 anchor="ctr"/>
          <a:lstStyle/>
          <a:p>
            <a:pPr eaLnBrk="1" hangingPunct="1"/>
            <a:endParaRPr lang="en-US" dirty="0">
              <a:solidFill>
                <a:srgbClr val="000000"/>
              </a:solidFill>
              <a:latin typeface="Constantia" charset="0"/>
            </a:endParaRPr>
          </a:p>
        </p:txBody>
      </p:sp>
      <p:sp>
        <p:nvSpPr>
          <p:cNvPr id="21534" name="Title 1"/>
          <p:cNvSpPr>
            <a:spLocks noGrp="1"/>
          </p:cNvSpPr>
          <p:nvPr>
            <p:ph type="title" idx="4294967295"/>
          </p:nvPr>
        </p:nvSpPr>
        <p:spPr>
          <a:xfrm>
            <a:off x="1696641" y="401241"/>
            <a:ext cx="5791200" cy="341709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200" b="1" dirty="0">
                <a:latin typeface="Calibri Light" charset="0"/>
              </a:rPr>
              <a:t/>
            </a:r>
            <a:br>
              <a:rPr lang="en-US" sz="3200" b="1" dirty="0">
                <a:latin typeface="Calibri Light" charset="0"/>
              </a:rPr>
            </a:br>
            <a:r>
              <a:rPr lang="en-US" sz="2700" b="1" dirty="0">
                <a:solidFill>
                  <a:srgbClr val="5A336F"/>
                </a:solidFill>
                <a:latin typeface="Arial" charset="0"/>
                <a:cs typeface="Arial" charset="0"/>
              </a:rPr>
              <a:t>Health Home Vision</a:t>
            </a:r>
            <a:r>
              <a:rPr lang="en-US" sz="2700" b="1" dirty="0">
                <a:solidFill>
                  <a:srgbClr val="765884"/>
                </a:solidFill>
                <a:latin typeface="Arial" charset="0"/>
                <a:cs typeface="Arial" charset="0"/>
              </a:rPr>
              <a:t/>
            </a:r>
            <a:br>
              <a:rPr lang="en-US" sz="2700" b="1" dirty="0">
                <a:solidFill>
                  <a:srgbClr val="765884"/>
                </a:solidFill>
                <a:latin typeface="Arial" charset="0"/>
                <a:cs typeface="Arial" charset="0"/>
              </a:rPr>
            </a:br>
            <a:endParaRPr lang="en-US" sz="2700" b="1" dirty="0">
              <a:solidFill>
                <a:srgbClr val="765884"/>
              </a:solidFill>
              <a:latin typeface="Arial" charset="0"/>
              <a:cs typeface="Arial" charset="0"/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0" y="105966"/>
            <a:ext cx="9144000" cy="292894"/>
          </a:xfrm>
          <a:prstGeom prst="rect">
            <a:avLst/>
          </a:prstGeom>
          <a:solidFill>
            <a:srgbClr val="5A33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en-US" dirty="0">
              <a:solidFill>
                <a:srgbClr val="F2B800"/>
              </a:solidFill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0" y="0"/>
            <a:ext cx="9144000" cy="113110"/>
          </a:xfrm>
          <a:prstGeom prst="rect">
            <a:avLst/>
          </a:prstGeom>
          <a:solidFill>
            <a:srgbClr val="F2B80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June 22, 2015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30F4BC-400C-4AFC-9E06-D490BC4E3447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4857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4097" y="1004888"/>
            <a:ext cx="8596313" cy="4162425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  <a:defRPr/>
            </a:pPr>
            <a:r>
              <a:rPr lang="en-US" dirty="0" smtClean="0">
                <a:ea typeface="+mn-ea"/>
                <a:cs typeface="+mn-cs"/>
              </a:rPr>
              <a:t>Health homes provide the following Health Home services in accordance with federal and State requirements:</a:t>
            </a:r>
          </a:p>
          <a:p>
            <a:pPr lvl="3">
              <a:spcBef>
                <a:spcPts val="450"/>
              </a:spcBef>
              <a:spcAft>
                <a:spcPts val="450"/>
              </a:spcAft>
              <a:buClr>
                <a:schemeClr val="accent2"/>
              </a:buClr>
              <a:buSzPct val="50000"/>
              <a:buFont typeface="Arial" panose="020B0604020202020204" pitchFamily="34" charset="0"/>
              <a:buChar char="•"/>
              <a:defRPr/>
            </a:pPr>
            <a:r>
              <a:rPr lang="en-US" sz="2100" dirty="0"/>
              <a:t>Comprehensive care management  </a:t>
            </a:r>
          </a:p>
          <a:p>
            <a:pPr lvl="3">
              <a:spcBef>
                <a:spcPts val="450"/>
              </a:spcBef>
              <a:spcAft>
                <a:spcPts val="450"/>
              </a:spcAft>
              <a:buClr>
                <a:schemeClr val="accent2"/>
              </a:buClr>
              <a:buSzPct val="50000"/>
              <a:buFont typeface="Arial" panose="020B0604020202020204" pitchFamily="34" charset="0"/>
              <a:buChar char="•"/>
              <a:defRPr/>
            </a:pPr>
            <a:r>
              <a:rPr lang="en-US" sz="2100" dirty="0"/>
              <a:t>Care coordination and health promotion</a:t>
            </a:r>
          </a:p>
          <a:p>
            <a:pPr lvl="3">
              <a:spcBef>
                <a:spcPts val="450"/>
              </a:spcBef>
              <a:spcAft>
                <a:spcPts val="450"/>
              </a:spcAft>
              <a:buClr>
                <a:schemeClr val="accent2"/>
              </a:buClr>
              <a:buSzPct val="50000"/>
              <a:buFont typeface="Arial" panose="020B0604020202020204" pitchFamily="34" charset="0"/>
              <a:buChar char="•"/>
              <a:defRPr/>
            </a:pPr>
            <a:r>
              <a:rPr lang="en-US" sz="2100" dirty="0"/>
              <a:t>Comprehensive transitional care</a:t>
            </a:r>
          </a:p>
          <a:p>
            <a:pPr lvl="3">
              <a:spcBef>
                <a:spcPts val="450"/>
              </a:spcBef>
              <a:spcAft>
                <a:spcPts val="450"/>
              </a:spcAft>
              <a:buClr>
                <a:schemeClr val="accent2"/>
              </a:buClr>
              <a:buSzPct val="50000"/>
              <a:buFont typeface="Arial" panose="020B0604020202020204" pitchFamily="34" charset="0"/>
              <a:buChar char="•"/>
              <a:defRPr/>
            </a:pPr>
            <a:r>
              <a:rPr lang="en-US" sz="2100" dirty="0"/>
              <a:t>Patient and family supports</a:t>
            </a:r>
          </a:p>
          <a:p>
            <a:pPr lvl="3">
              <a:spcBef>
                <a:spcPts val="450"/>
              </a:spcBef>
              <a:spcAft>
                <a:spcPts val="450"/>
              </a:spcAft>
              <a:buClr>
                <a:schemeClr val="accent2"/>
              </a:buClr>
              <a:buSzPct val="50000"/>
              <a:buFont typeface="Arial" panose="020B0604020202020204" pitchFamily="34" charset="0"/>
              <a:buChar char="•"/>
              <a:defRPr/>
            </a:pPr>
            <a:r>
              <a:rPr lang="en-US" sz="2100" dirty="0">
                <a:solidFill>
                  <a:prstClr val="black"/>
                </a:solidFill>
              </a:rPr>
              <a:t>Referral to Community and Social Support Services</a:t>
            </a:r>
          </a:p>
          <a:p>
            <a:pPr lvl="3">
              <a:spcBef>
                <a:spcPts val="450"/>
              </a:spcBef>
              <a:spcAft>
                <a:spcPts val="450"/>
              </a:spcAft>
              <a:buClr>
                <a:schemeClr val="accent2"/>
              </a:buClr>
              <a:buSzPct val="50000"/>
              <a:buFont typeface="Arial" panose="020B0604020202020204" pitchFamily="34" charset="0"/>
              <a:buChar char="•"/>
              <a:defRPr/>
            </a:pPr>
            <a:r>
              <a:rPr lang="en-US" sz="2100" dirty="0">
                <a:solidFill>
                  <a:prstClr val="black"/>
                </a:solidFill>
              </a:rPr>
              <a:t>Use of Health Information Technology (HIT) to Link Services</a:t>
            </a:r>
          </a:p>
          <a:p>
            <a:pPr marL="34290" indent="0">
              <a:spcBef>
                <a:spcPts val="900"/>
              </a:spcBef>
              <a:spcAft>
                <a:spcPts val="900"/>
              </a:spcAft>
              <a:buClr>
                <a:schemeClr val="tx2"/>
              </a:buClr>
              <a:buSzPct val="90000"/>
              <a:buNone/>
              <a:defRPr/>
            </a:pPr>
            <a:r>
              <a:rPr lang="en-US" dirty="0" smtClean="0">
                <a:ea typeface="+mn-ea"/>
                <a:cs typeface="+mn-cs"/>
              </a:rPr>
              <a:t>Health Home care management is an opportunity to link CJ involved individuals to systems of health, behavioral health and community care and supports to reduce disparities and recidivism rates.</a:t>
            </a:r>
            <a:endParaRPr lang="en-US" dirty="0">
              <a:ea typeface="+mn-ea"/>
              <a:cs typeface="+mn-cs"/>
            </a:endParaRPr>
          </a:p>
        </p:txBody>
      </p:sp>
      <p:sp>
        <p:nvSpPr>
          <p:cNvPr id="23554" name="Title 3"/>
          <p:cNvSpPr>
            <a:spLocks noGrp="1"/>
          </p:cNvSpPr>
          <p:nvPr>
            <p:ph type="title"/>
          </p:nvPr>
        </p:nvSpPr>
        <p:spPr>
          <a:xfrm>
            <a:off x="708423" y="504825"/>
            <a:ext cx="8065294" cy="466725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>
                <a:latin typeface="Calibri Light" charset="0"/>
              </a:rPr>
              <a:t/>
            </a:r>
            <a:br>
              <a:rPr lang="en-US" dirty="0">
                <a:latin typeface="Calibri Light" charset="0"/>
              </a:rPr>
            </a:br>
            <a:r>
              <a:rPr lang="en-US" sz="2700" dirty="0">
                <a:solidFill>
                  <a:srgbClr val="5A336F"/>
                </a:solidFill>
                <a:latin typeface="Arial" charset="0"/>
                <a:cs typeface="Arial" charset="0"/>
              </a:rPr>
              <a:t>Health Home Care Management Services </a:t>
            </a:r>
            <a:br>
              <a:rPr lang="en-US" sz="2700" dirty="0">
                <a:solidFill>
                  <a:srgbClr val="5A336F"/>
                </a:solidFill>
                <a:latin typeface="Arial" charset="0"/>
                <a:cs typeface="Arial" charset="0"/>
              </a:rPr>
            </a:br>
            <a:endParaRPr lang="en-US" sz="2700" dirty="0">
              <a:solidFill>
                <a:srgbClr val="5A336F"/>
              </a:solidFill>
              <a:latin typeface="Arial" charset="0"/>
              <a:cs typeface="Arial" charset="0"/>
            </a:endParaRPr>
          </a:p>
        </p:txBody>
      </p:sp>
      <p:sp>
        <p:nvSpPr>
          <p:cNvPr id="23555" name="TextBox 9"/>
          <p:cNvSpPr txBox="1">
            <a:spLocks noChangeArrowheads="1"/>
          </p:cNvSpPr>
          <p:nvPr/>
        </p:nvSpPr>
        <p:spPr bwMode="auto">
          <a:xfrm>
            <a:off x="122635" y="170260"/>
            <a:ext cx="271463" cy="1964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/>
            <a:fld id="{BC19489D-51CB-0C49-8631-5FA953F41AA7}" type="slidenum">
              <a:rPr lang="en-US" sz="800">
                <a:solidFill>
                  <a:srgbClr val="E3DED1"/>
                </a:solidFill>
              </a:rPr>
              <a:pPr eaLnBrk="1" hangingPunct="1"/>
              <a:t>17</a:t>
            </a:fld>
            <a:endParaRPr lang="en-US" sz="800" dirty="0">
              <a:solidFill>
                <a:srgbClr val="E3DED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105966"/>
            <a:ext cx="9144000" cy="292894"/>
          </a:xfrm>
          <a:prstGeom prst="rect">
            <a:avLst/>
          </a:prstGeom>
          <a:solidFill>
            <a:srgbClr val="5A33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en-US" dirty="0">
              <a:solidFill>
                <a:srgbClr val="F2B80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113110"/>
          </a:xfrm>
          <a:prstGeom prst="rect">
            <a:avLst/>
          </a:prstGeom>
          <a:solidFill>
            <a:srgbClr val="F2B80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en-US" dirty="0"/>
          </a:p>
        </p:txBody>
      </p:sp>
      <p:pic>
        <p:nvPicPr>
          <p:cNvPr id="23559" name="Picture 9" descr="NYS_DOH_MedicaidRedesign_purple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0407" y="4793456"/>
            <a:ext cx="1970485" cy="3107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June 22, 2015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30F4BC-400C-4AFC-9E06-D490BC4E3447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3261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extBox 9"/>
          <p:cNvSpPr txBox="1">
            <a:spLocks noChangeArrowheads="1"/>
          </p:cNvSpPr>
          <p:nvPr/>
        </p:nvSpPr>
        <p:spPr bwMode="auto">
          <a:xfrm>
            <a:off x="122635" y="170260"/>
            <a:ext cx="271463" cy="1964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/>
            <a:fld id="{9EEC07A2-92C9-454D-ACC0-92A5BF48E950}" type="slidenum">
              <a:rPr lang="en-US" sz="800">
                <a:solidFill>
                  <a:srgbClr val="E3DED1"/>
                </a:solidFill>
              </a:rPr>
              <a:pPr eaLnBrk="1" hangingPunct="1"/>
              <a:t>18</a:t>
            </a:fld>
            <a:endParaRPr lang="en-US" sz="800" dirty="0">
              <a:solidFill>
                <a:srgbClr val="E3DED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105966"/>
            <a:ext cx="9144000" cy="292894"/>
          </a:xfrm>
          <a:prstGeom prst="rect">
            <a:avLst/>
          </a:prstGeom>
          <a:solidFill>
            <a:srgbClr val="5A33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en-US" dirty="0">
              <a:solidFill>
                <a:srgbClr val="F2B80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113110"/>
          </a:xfrm>
          <a:prstGeom prst="rect">
            <a:avLst/>
          </a:prstGeom>
          <a:solidFill>
            <a:srgbClr val="F2B80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24581" name="Slide Number Placeholder 13"/>
          <p:cNvSpPr txBox="1">
            <a:spLocks/>
          </p:cNvSpPr>
          <p:nvPr/>
        </p:nvSpPr>
        <p:spPr bwMode="auto">
          <a:xfrm>
            <a:off x="42863" y="4804173"/>
            <a:ext cx="304800" cy="2738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 anchor="ctr"/>
          <a:lstStyle>
            <a:lvl1pPr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r" eaLnBrk="1" hangingPunct="1"/>
            <a:endParaRPr lang="en-US" sz="1200" dirty="0"/>
          </a:p>
        </p:txBody>
      </p:sp>
      <p:sp>
        <p:nvSpPr>
          <p:cNvPr id="24582" name="Title 3"/>
          <p:cNvSpPr>
            <a:spLocks noGrp="1"/>
          </p:cNvSpPr>
          <p:nvPr>
            <p:ph type="title"/>
          </p:nvPr>
        </p:nvSpPr>
        <p:spPr>
          <a:xfrm>
            <a:off x="708423" y="504825"/>
            <a:ext cx="8065294" cy="466725"/>
          </a:xfrm>
        </p:spPr>
        <p:txBody>
          <a:bodyPr>
            <a:normAutofit fontScale="90000"/>
          </a:bodyPr>
          <a:lstStyle/>
          <a:p>
            <a:pPr algn="ctr"/>
            <a:r>
              <a:rPr lang="en-US" sz="2700" dirty="0">
                <a:solidFill>
                  <a:srgbClr val="5A336F"/>
                </a:solidFill>
                <a:latin typeface="Arial" charset="0"/>
                <a:cs typeface="Arial" charset="0"/>
              </a:rPr>
              <a:t>New York State Health Home Population</a:t>
            </a:r>
          </a:p>
        </p:txBody>
      </p:sp>
      <p:pic>
        <p:nvPicPr>
          <p:cNvPr id="24583" name="Picture 9" descr="NYS_DOH_MedicaidRedesign_purple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0407" y="4793456"/>
            <a:ext cx="1970485" cy="3107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Content Placeholder 4"/>
          <p:cNvSpPr txBox="1">
            <a:spLocks/>
          </p:cNvSpPr>
          <p:nvPr/>
        </p:nvSpPr>
        <p:spPr bwMode="auto">
          <a:xfrm>
            <a:off x="914400" y="1276350"/>
            <a:ext cx="4399359" cy="36599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/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25196" indent="-342900" eaLnBrk="1" fontAlgn="auto" hangingPunct="1">
              <a:spcBef>
                <a:spcPts val="450"/>
              </a:spcBef>
              <a:spcAft>
                <a:spcPts val="450"/>
              </a:spcAft>
              <a:buSzPct val="90000"/>
              <a:defRPr/>
            </a:pPr>
            <a:r>
              <a:rPr lang="en-US" sz="1800" dirty="0" smtClean="0"/>
              <a:t>More than five million Medicaid members in New York State. </a:t>
            </a:r>
          </a:p>
          <a:p>
            <a:pPr marL="425196" indent="-342900" eaLnBrk="1" fontAlgn="auto" hangingPunct="1">
              <a:spcBef>
                <a:spcPts val="450"/>
              </a:spcBef>
              <a:spcAft>
                <a:spcPts val="450"/>
              </a:spcAft>
              <a:buSzPct val="90000"/>
              <a:defRPr/>
            </a:pPr>
            <a:r>
              <a:rPr lang="en-US" sz="1800" dirty="0" smtClean="0"/>
              <a:t>1.2 million individuals meet the Federal criteria for Health Homes. </a:t>
            </a:r>
          </a:p>
          <a:p>
            <a:pPr marL="425196" indent="-342900" eaLnBrk="1" fontAlgn="auto" hangingPunct="1">
              <a:spcBef>
                <a:spcPts val="450"/>
              </a:spcBef>
              <a:spcAft>
                <a:spcPts val="450"/>
              </a:spcAft>
              <a:buSzPct val="90000"/>
              <a:defRPr/>
            </a:pPr>
            <a:r>
              <a:rPr lang="en-US" sz="1800" dirty="0" smtClean="0"/>
              <a:t>Target enrollment for NYS is 829,000 (prioritizing for highest risk). Over 140,000 individuals engaged to date</a:t>
            </a:r>
          </a:p>
          <a:p>
            <a:pPr marL="425196" indent="-342900">
              <a:spcBef>
                <a:spcPts val="450"/>
              </a:spcBef>
              <a:spcAft>
                <a:spcPts val="450"/>
              </a:spcAft>
              <a:buSzPct val="90000"/>
              <a:defRPr/>
            </a:pPr>
            <a:r>
              <a:rPr lang="en-US" sz="1800" dirty="0" smtClean="0">
                <a:solidFill>
                  <a:srgbClr val="000000"/>
                </a:solidFill>
              </a:rPr>
              <a:t>There are </a:t>
            </a:r>
            <a:r>
              <a:rPr lang="en-US" sz="1800" dirty="0" smtClean="0"/>
              <a:t>31</a:t>
            </a:r>
            <a:r>
              <a:rPr lang="en-US" sz="1800" dirty="0" smtClean="0">
                <a:solidFill>
                  <a:srgbClr val="FF0000"/>
                </a:solidFill>
              </a:rPr>
              <a:t> </a:t>
            </a:r>
            <a:r>
              <a:rPr lang="en-US" sz="1800" dirty="0" smtClean="0">
                <a:solidFill>
                  <a:srgbClr val="000000"/>
                </a:solidFill>
              </a:rPr>
              <a:t>Health Homes serving all counties of the State  (some Health Homes serve more than one county).</a:t>
            </a:r>
          </a:p>
          <a:p>
            <a:pPr marL="425196" indent="-342900" eaLnBrk="1" fontAlgn="auto" hangingPunct="1">
              <a:spcBef>
                <a:spcPts val="450"/>
              </a:spcBef>
              <a:spcAft>
                <a:spcPts val="450"/>
              </a:spcAft>
              <a:buSzPct val="90000"/>
              <a:buFont typeface="Wingdings" pitchFamily="2" charset="2"/>
              <a:buChar char="§"/>
              <a:defRPr/>
            </a:pPr>
            <a:endParaRPr lang="en-US" dirty="0" smtClean="0"/>
          </a:p>
          <a:p>
            <a:pPr marL="82296" indent="0" eaLnBrk="1" fontAlgn="auto" hangingPunct="1">
              <a:spcBef>
                <a:spcPts val="450"/>
              </a:spcBef>
              <a:spcAft>
                <a:spcPts val="450"/>
              </a:spcAft>
              <a:buSzPct val="90000"/>
              <a:buNone/>
              <a:defRPr/>
            </a:pPr>
            <a:endParaRPr lang="en-US" sz="1800" dirty="0"/>
          </a:p>
          <a:p>
            <a:pPr marL="82296" indent="0" eaLnBrk="1" fontAlgn="auto" hangingPunct="1">
              <a:spcBef>
                <a:spcPts val="450"/>
              </a:spcBef>
              <a:spcAft>
                <a:spcPts val="450"/>
              </a:spcAft>
              <a:buSzPct val="90000"/>
              <a:buNone/>
              <a:defRPr/>
            </a:pPr>
            <a:r>
              <a:rPr lang="en-US" sz="1800" dirty="0"/>
              <a:t>	</a:t>
            </a:r>
            <a:endParaRPr lang="en-US" sz="1500" dirty="0"/>
          </a:p>
        </p:txBody>
      </p:sp>
      <p:pic>
        <p:nvPicPr>
          <p:cNvPr id="1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88973" y="1397132"/>
            <a:ext cx="2526377" cy="1981862"/>
          </a:xfrm>
          <a:prstGeom prst="ellipse">
            <a:avLst/>
          </a:prstGeom>
          <a:ln w="63500" cap="rnd">
            <a:solidFill>
              <a:schemeClr val="bg2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June 22, 2015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30F4BC-400C-4AFC-9E06-D490BC4E3447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4979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Number Placeholder 3"/>
          <p:cNvSpPr txBox="1">
            <a:spLocks/>
          </p:cNvSpPr>
          <p:nvPr/>
        </p:nvSpPr>
        <p:spPr bwMode="auto"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 anchor="ctr"/>
          <a:lstStyle>
            <a:lvl1pPr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r" eaLnBrk="1" hangingPunct="1"/>
            <a:fld id="{972912D2-B75C-CC47-9410-1D3A1EAD7B2B}" type="slidenum">
              <a:rPr lang="en-US" sz="900">
                <a:solidFill>
                  <a:srgbClr val="898989"/>
                </a:solidFill>
              </a:rPr>
              <a:pPr algn="r" eaLnBrk="1" hangingPunct="1"/>
              <a:t>19</a:t>
            </a:fld>
            <a:endParaRPr lang="en-US" sz="900" dirty="0">
              <a:solidFill>
                <a:srgbClr val="898989"/>
              </a:solidFill>
            </a:endParaRPr>
          </a:p>
        </p:txBody>
      </p:sp>
      <p:sp>
        <p:nvSpPr>
          <p:cNvPr id="25603" name="TextBox 9"/>
          <p:cNvSpPr txBox="1">
            <a:spLocks noChangeArrowheads="1"/>
          </p:cNvSpPr>
          <p:nvPr/>
        </p:nvSpPr>
        <p:spPr bwMode="auto">
          <a:xfrm>
            <a:off x="122635" y="170260"/>
            <a:ext cx="271463" cy="1964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/>
            <a:fld id="{06609B26-4F02-3F47-8C21-486109172C54}" type="slidenum">
              <a:rPr lang="en-US" sz="800">
                <a:solidFill>
                  <a:srgbClr val="E3DED1"/>
                </a:solidFill>
              </a:rPr>
              <a:pPr eaLnBrk="1" hangingPunct="1"/>
              <a:t>19</a:t>
            </a:fld>
            <a:endParaRPr lang="en-US" sz="800" dirty="0">
              <a:solidFill>
                <a:srgbClr val="E3DED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105966"/>
            <a:ext cx="9144000" cy="292894"/>
          </a:xfrm>
          <a:prstGeom prst="rect">
            <a:avLst/>
          </a:prstGeom>
          <a:solidFill>
            <a:srgbClr val="5A33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en-US" dirty="0">
              <a:solidFill>
                <a:srgbClr val="F2B80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113110"/>
          </a:xfrm>
          <a:prstGeom prst="rect">
            <a:avLst/>
          </a:prstGeom>
          <a:solidFill>
            <a:srgbClr val="F2B80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25607" name="Title 3"/>
          <p:cNvSpPr>
            <a:spLocks noGrp="1"/>
          </p:cNvSpPr>
          <p:nvPr>
            <p:ph type="title"/>
          </p:nvPr>
        </p:nvSpPr>
        <p:spPr>
          <a:xfrm>
            <a:off x="708423" y="425054"/>
            <a:ext cx="8065294" cy="466725"/>
          </a:xfrm>
        </p:spPr>
        <p:txBody>
          <a:bodyPr>
            <a:normAutofit fontScale="90000"/>
          </a:bodyPr>
          <a:lstStyle/>
          <a:p>
            <a:pPr algn="ctr"/>
            <a:r>
              <a:rPr lang="en-US" sz="2700" dirty="0">
                <a:solidFill>
                  <a:srgbClr val="5A336F"/>
                </a:solidFill>
                <a:latin typeface="Arial" charset="0"/>
                <a:cs typeface="Arial" charset="0"/>
              </a:rPr>
              <a:t>Who is Eligible to be Enrolled in a Health Home?</a:t>
            </a:r>
          </a:p>
        </p:txBody>
      </p:sp>
      <p:pic>
        <p:nvPicPr>
          <p:cNvPr id="25608" name="Picture 9" descr="NYS_DOH_MedicaidRedesign_purple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0407" y="4793456"/>
            <a:ext cx="1970485" cy="3107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9" name="Rectangle 13"/>
          <p:cNvSpPr>
            <a:spLocks noChangeArrowheads="1"/>
          </p:cNvSpPr>
          <p:nvPr/>
        </p:nvSpPr>
        <p:spPr bwMode="auto">
          <a:xfrm>
            <a:off x="685800" y="1047750"/>
            <a:ext cx="7621190" cy="38549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/>
          <a:p>
            <a:pPr marL="342900" indent="-342900">
              <a:buSzPct val="120000"/>
              <a:buFont typeface="Arial" charset="0"/>
              <a:buChar char="•"/>
            </a:pPr>
            <a:r>
              <a:rPr lang="en-US" sz="2100" dirty="0"/>
              <a:t>Persons enrolled</a:t>
            </a:r>
            <a:r>
              <a:rPr lang="en-US" sz="2100" dirty="0">
                <a:solidFill>
                  <a:srgbClr val="FF0000"/>
                </a:solidFill>
              </a:rPr>
              <a:t> </a:t>
            </a:r>
            <a:r>
              <a:rPr lang="en-US" sz="2100" dirty="0"/>
              <a:t>in Medicaid with:</a:t>
            </a:r>
          </a:p>
          <a:p>
            <a:pPr marL="685800" lvl="1" indent="-342900">
              <a:buClr>
                <a:schemeClr val="accent2"/>
              </a:buClr>
              <a:buSzPct val="50000"/>
              <a:buFont typeface="Arial" charset="0"/>
              <a:buChar char="•"/>
            </a:pPr>
            <a:r>
              <a:rPr lang="en-US" dirty="0"/>
              <a:t>At least two chronic conditions</a:t>
            </a:r>
          </a:p>
          <a:p>
            <a:pPr marL="685800" lvl="1" indent="-342900">
              <a:buClr>
                <a:schemeClr val="accent2"/>
              </a:buClr>
              <a:buSzPct val="50000"/>
              <a:buFont typeface="Arial" charset="0"/>
              <a:buChar char="•"/>
            </a:pPr>
            <a:r>
              <a:rPr lang="en-US" dirty="0"/>
              <a:t>One qualifying chronic condition: (HIV/AIDS) or one serious mental illness</a:t>
            </a:r>
          </a:p>
          <a:p>
            <a:pPr marL="342900" indent="-342900">
              <a:buSzPct val="120000"/>
              <a:buFont typeface="Arial" charset="0"/>
              <a:buChar char="•"/>
            </a:pPr>
            <a:r>
              <a:rPr lang="en-US" sz="2100" dirty="0"/>
              <a:t>Chronic Conditions Include (but are not limited to):</a:t>
            </a:r>
          </a:p>
          <a:p>
            <a:pPr marL="685800" lvl="1" indent="-342900">
              <a:buClr>
                <a:schemeClr val="accent2"/>
              </a:buClr>
              <a:buSzPct val="50000"/>
              <a:buFont typeface="Arial" charset="0"/>
              <a:buChar char="•"/>
            </a:pPr>
            <a:r>
              <a:rPr lang="en-US" dirty="0"/>
              <a:t>Mental Health condition</a:t>
            </a:r>
          </a:p>
          <a:p>
            <a:pPr marL="685800" lvl="1" indent="-342900">
              <a:buClr>
                <a:schemeClr val="accent2"/>
              </a:buClr>
              <a:buSzPct val="50000"/>
              <a:buFont typeface="Arial" charset="0"/>
              <a:buChar char="•"/>
            </a:pPr>
            <a:r>
              <a:rPr lang="en-US" dirty="0"/>
              <a:t>Substance Use Disorder</a:t>
            </a:r>
          </a:p>
          <a:p>
            <a:pPr marL="685800" lvl="1" indent="-342900">
              <a:buClr>
                <a:schemeClr val="accent2"/>
              </a:buClr>
              <a:buSzPct val="50000"/>
              <a:buFont typeface="Arial" charset="0"/>
              <a:buChar char="•"/>
            </a:pPr>
            <a:r>
              <a:rPr lang="en-US" dirty="0"/>
              <a:t>Asthma</a:t>
            </a:r>
          </a:p>
          <a:p>
            <a:pPr marL="685800" lvl="1" indent="-342900">
              <a:buClr>
                <a:schemeClr val="accent2"/>
              </a:buClr>
              <a:buSzPct val="50000"/>
              <a:buFont typeface="Arial" charset="0"/>
              <a:buChar char="•"/>
            </a:pPr>
            <a:r>
              <a:rPr lang="en-US" dirty="0"/>
              <a:t>Diabetes</a:t>
            </a:r>
          </a:p>
          <a:p>
            <a:pPr marL="685800" lvl="1" indent="-342900">
              <a:buClr>
                <a:schemeClr val="accent2"/>
              </a:buClr>
              <a:buSzPct val="50000"/>
              <a:buFont typeface="Arial" charset="0"/>
              <a:buChar char="•"/>
            </a:pPr>
            <a:r>
              <a:rPr lang="en-US" dirty="0"/>
              <a:t>Heart Disease</a:t>
            </a:r>
          </a:p>
          <a:p>
            <a:pPr marL="685800" lvl="1" indent="-342900">
              <a:buClr>
                <a:schemeClr val="accent2"/>
              </a:buClr>
              <a:buSzPct val="50000"/>
              <a:buFont typeface="Arial" charset="0"/>
              <a:buChar char="•"/>
            </a:pPr>
            <a:r>
              <a:rPr lang="en-US" dirty="0"/>
              <a:t>BMI&gt;25 (overweight or obese)</a:t>
            </a:r>
          </a:p>
          <a:p>
            <a:pPr marL="342900" lvl="2" indent="-342900">
              <a:buFont typeface="Arial" charset="0"/>
              <a:buChar char="•"/>
            </a:pPr>
            <a:r>
              <a:rPr lang="en-US" sz="2100" dirty="0"/>
              <a:t>Eligibility criteria to be expanded for children, to include trauma with risk for another condition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June 22, 2015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30F4BC-400C-4AFC-9E06-D490BC4E3447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1668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Number Placeholder 3"/>
          <p:cNvSpPr txBox="1">
            <a:spLocks/>
          </p:cNvSpPr>
          <p:nvPr/>
        </p:nvSpPr>
        <p:spPr bwMode="auto"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 anchor="ctr"/>
          <a:lstStyle>
            <a:lvl1pPr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r" eaLnBrk="1" hangingPunct="1"/>
            <a:fld id="{63E836E4-34E2-9146-AE8D-87638F39A739}" type="slidenum">
              <a:rPr lang="en-US" sz="900">
                <a:solidFill>
                  <a:srgbClr val="898989"/>
                </a:solidFill>
              </a:rPr>
              <a:pPr algn="r" eaLnBrk="1" hangingPunct="1"/>
              <a:t>20</a:t>
            </a:fld>
            <a:endParaRPr lang="en-US" sz="900" dirty="0">
              <a:solidFill>
                <a:srgbClr val="898989"/>
              </a:solidFill>
            </a:endParaRPr>
          </a:p>
        </p:txBody>
      </p:sp>
      <p:sp>
        <p:nvSpPr>
          <p:cNvPr id="26627" name="Slide Number Placeholder 3"/>
          <p:cNvSpPr txBox="1">
            <a:spLocks/>
          </p:cNvSpPr>
          <p:nvPr/>
        </p:nvSpPr>
        <p:spPr bwMode="auto"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 anchor="ctr"/>
          <a:lstStyle>
            <a:lvl1pPr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r" eaLnBrk="1" hangingPunct="1"/>
            <a:fld id="{CCA6C126-AFCD-8941-BC30-8854C8CDA0C8}" type="slidenum">
              <a:rPr lang="en-US" sz="900">
                <a:solidFill>
                  <a:srgbClr val="898989"/>
                </a:solidFill>
              </a:rPr>
              <a:pPr algn="r" eaLnBrk="1" hangingPunct="1"/>
              <a:t>20</a:t>
            </a:fld>
            <a:endParaRPr lang="en-US" sz="900" dirty="0">
              <a:solidFill>
                <a:srgbClr val="898989"/>
              </a:solidFill>
            </a:endParaRPr>
          </a:p>
        </p:txBody>
      </p:sp>
      <p:sp>
        <p:nvSpPr>
          <p:cNvPr id="26628" name="TextBox 9"/>
          <p:cNvSpPr txBox="1">
            <a:spLocks noChangeArrowheads="1"/>
          </p:cNvSpPr>
          <p:nvPr/>
        </p:nvSpPr>
        <p:spPr bwMode="auto">
          <a:xfrm>
            <a:off x="122635" y="170260"/>
            <a:ext cx="271463" cy="1964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/>
            <a:fld id="{9591FC93-DC2B-4241-B3AA-AE5412C4CCBC}" type="slidenum">
              <a:rPr lang="en-US" sz="800">
                <a:solidFill>
                  <a:srgbClr val="E3DED1"/>
                </a:solidFill>
              </a:rPr>
              <a:pPr eaLnBrk="1" hangingPunct="1"/>
              <a:t>20</a:t>
            </a:fld>
            <a:endParaRPr lang="en-US" sz="800" dirty="0">
              <a:solidFill>
                <a:srgbClr val="E3DED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105966"/>
            <a:ext cx="9144000" cy="292894"/>
          </a:xfrm>
          <a:prstGeom prst="rect">
            <a:avLst/>
          </a:prstGeom>
          <a:solidFill>
            <a:srgbClr val="5A33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en-US" dirty="0">
              <a:solidFill>
                <a:srgbClr val="F2B80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113110"/>
          </a:xfrm>
          <a:prstGeom prst="rect">
            <a:avLst/>
          </a:prstGeom>
          <a:solidFill>
            <a:srgbClr val="F2B80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26631" name="Slide Number Placeholder 13"/>
          <p:cNvSpPr txBox="1">
            <a:spLocks/>
          </p:cNvSpPr>
          <p:nvPr/>
        </p:nvSpPr>
        <p:spPr bwMode="auto">
          <a:xfrm>
            <a:off x="42863" y="4804173"/>
            <a:ext cx="304800" cy="2738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 anchor="ctr"/>
          <a:lstStyle>
            <a:lvl1pPr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r" eaLnBrk="1" hangingPunct="1"/>
            <a:endParaRPr lang="en-US" sz="1200" dirty="0"/>
          </a:p>
        </p:txBody>
      </p:sp>
      <p:sp>
        <p:nvSpPr>
          <p:cNvPr id="26632" name="Title 3"/>
          <p:cNvSpPr>
            <a:spLocks noGrp="1"/>
          </p:cNvSpPr>
          <p:nvPr>
            <p:ph type="title"/>
          </p:nvPr>
        </p:nvSpPr>
        <p:spPr>
          <a:xfrm>
            <a:off x="609600" y="514350"/>
            <a:ext cx="8065294" cy="385763"/>
          </a:xfrm>
        </p:spPr>
        <p:txBody>
          <a:bodyPr>
            <a:normAutofit fontScale="90000"/>
          </a:bodyPr>
          <a:lstStyle/>
          <a:p>
            <a:r>
              <a:rPr lang="en-US" sz="2700" dirty="0">
                <a:solidFill>
                  <a:srgbClr val="5A336F"/>
                </a:solidFill>
                <a:latin typeface="Arial" charset="0"/>
                <a:cs typeface="Arial" charset="0"/>
              </a:rPr>
              <a:t/>
            </a:r>
            <a:br>
              <a:rPr lang="en-US" sz="2700" dirty="0">
                <a:solidFill>
                  <a:srgbClr val="5A336F"/>
                </a:solidFill>
                <a:latin typeface="Arial" charset="0"/>
                <a:cs typeface="Arial" charset="0"/>
              </a:rPr>
            </a:br>
            <a:r>
              <a:rPr lang="en-US" sz="2700" dirty="0">
                <a:solidFill>
                  <a:srgbClr val="5A336F"/>
                </a:solidFill>
                <a:latin typeface="Arial" charset="0"/>
                <a:cs typeface="Arial" charset="0"/>
              </a:rPr>
              <a:t>Criminal Justice: </a:t>
            </a:r>
            <a:br>
              <a:rPr lang="en-US" sz="2700" dirty="0">
                <a:solidFill>
                  <a:srgbClr val="5A336F"/>
                </a:solidFill>
                <a:latin typeface="Arial" charset="0"/>
                <a:cs typeface="Arial" charset="0"/>
              </a:rPr>
            </a:br>
            <a:r>
              <a:rPr lang="en-US" sz="2700" dirty="0">
                <a:solidFill>
                  <a:srgbClr val="5A336F"/>
                </a:solidFill>
                <a:latin typeface="Arial" charset="0"/>
                <a:cs typeface="Arial" charset="0"/>
              </a:rPr>
              <a:t>Health and Behavioral Health Disparities</a:t>
            </a:r>
            <a:br>
              <a:rPr lang="en-US" sz="2700" dirty="0">
                <a:solidFill>
                  <a:srgbClr val="5A336F"/>
                </a:solidFill>
                <a:latin typeface="Arial" charset="0"/>
                <a:cs typeface="Arial" charset="0"/>
              </a:rPr>
            </a:br>
            <a:endParaRPr lang="en-US" sz="2700" dirty="0">
              <a:solidFill>
                <a:srgbClr val="5A336F"/>
              </a:solidFill>
              <a:latin typeface="Arial" charset="0"/>
              <a:cs typeface="Arial" charset="0"/>
            </a:endParaRPr>
          </a:p>
        </p:txBody>
      </p:sp>
      <p:pic>
        <p:nvPicPr>
          <p:cNvPr id="26633" name="Picture 9" descr="NYS_DOH_MedicaidRedesign_purple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0407" y="4793456"/>
            <a:ext cx="1970485" cy="3107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34" name="Rectangle 13"/>
          <p:cNvSpPr>
            <a:spLocks noChangeArrowheads="1"/>
          </p:cNvSpPr>
          <p:nvPr/>
        </p:nvSpPr>
        <p:spPr bwMode="auto">
          <a:xfrm>
            <a:off x="609600" y="1123950"/>
            <a:ext cx="7945040" cy="39472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/>
          <a:p>
            <a:pPr marL="342900" indent="-342900">
              <a:buFont typeface="Arial" charset="0"/>
              <a:buChar char="•"/>
            </a:pPr>
            <a:r>
              <a:rPr lang="en-US" dirty="0"/>
              <a:t>53% Women &amp; 35% Men involved in the criminal justice system report a current medical issue. (National Health Care For The Homeless 2013</a:t>
            </a:r>
            <a:r>
              <a:rPr lang="en-US" dirty="0" smtClean="0"/>
              <a:t>)</a:t>
            </a:r>
          </a:p>
          <a:p>
            <a:endParaRPr lang="en-US" dirty="0"/>
          </a:p>
          <a:p>
            <a:pPr marL="342900" indent="-342900">
              <a:buFont typeface="Arial" charset="0"/>
              <a:buChar char="•"/>
            </a:pPr>
            <a:r>
              <a:rPr lang="en-US" dirty="0"/>
              <a:t>60-80% of all individuals under supervision have a substance use related issue. (SAMHSA 2013</a:t>
            </a:r>
            <a:r>
              <a:rPr lang="en-US" dirty="0" smtClean="0"/>
              <a:t>)</a:t>
            </a:r>
          </a:p>
          <a:p>
            <a:endParaRPr lang="en-US" dirty="0"/>
          </a:p>
          <a:p>
            <a:pPr marL="342900" indent="-342900">
              <a:buFont typeface="Arial" charset="0"/>
              <a:buChar char="•"/>
            </a:pPr>
            <a:r>
              <a:rPr lang="en-US" dirty="0"/>
              <a:t>17% of all individuals under supervision have been diagnosed with a serious mental illness, of this 17%, 75% have a co-occurring disorder. (CSG </a:t>
            </a:r>
            <a:r>
              <a:rPr lang="en-US" dirty="0" smtClean="0"/>
              <a:t>2013)</a:t>
            </a:r>
          </a:p>
          <a:p>
            <a:endParaRPr lang="en-US" dirty="0"/>
          </a:p>
          <a:p>
            <a:pPr marL="342900" indent="-342900">
              <a:buFont typeface="Arial" charset="0"/>
              <a:buChar char="•"/>
            </a:pPr>
            <a:r>
              <a:rPr lang="en-US" dirty="0"/>
              <a:t>64% of all those in jail have some form of mental illness. (OJP 2013</a:t>
            </a:r>
            <a:r>
              <a:rPr lang="en-US" dirty="0" smtClean="0"/>
              <a:t>)</a:t>
            </a:r>
          </a:p>
          <a:p>
            <a:endParaRPr lang="en-US" dirty="0"/>
          </a:p>
          <a:p>
            <a:pPr marL="342900" indent="-342900">
              <a:buFont typeface="Arial" charset="0"/>
              <a:buChar char="•"/>
            </a:pPr>
            <a:r>
              <a:rPr lang="en-US" dirty="0"/>
              <a:t>17% are either HIV+ or living w/AIDS. (National Health Care For The Homeless 2013)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June 22, 2015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30F4BC-400C-4AFC-9E06-D490BC4E3447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7994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0600" y="666750"/>
            <a:ext cx="4970859" cy="421005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</p:pic>
      <p:pic>
        <p:nvPicPr>
          <p:cNvPr id="27650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5472" y="2499122"/>
            <a:ext cx="114300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51" name="TextBox 7"/>
          <p:cNvSpPr txBox="1">
            <a:spLocks noChangeArrowheads="1"/>
          </p:cNvSpPr>
          <p:nvPr/>
        </p:nvSpPr>
        <p:spPr bwMode="auto">
          <a:xfrm>
            <a:off x="1409701" y="1073944"/>
            <a:ext cx="1279922" cy="62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r>
              <a:rPr lang="en-US" sz="1200" b="1" dirty="0">
                <a:solidFill>
                  <a:schemeClr val="accent1"/>
                </a:solidFill>
              </a:rPr>
              <a:t>HHUNY Finger Lakes, Huther Doyle </a:t>
            </a:r>
          </a:p>
        </p:txBody>
      </p:sp>
      <p:sp>
        <p:nvSpPr>
          <p:cNvPr id="9" name="5-Point Star 8"/>
          <p:cNvSpPr>
            <a:spLocks noChangeAspect="1"/>
          </p:cNvSpPr>
          <p:nvPr/>
        </p:nvSpPr>
        <p:spPr>
          <a:xfrm>
            <a:off x="2084785" y="1788319"/>
            <a:ext cx="411956" cy="410766"/>
          </a:xfrm>
          <a:prstGeom prst="star5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27653" name="TextBox 10"/>
          <p:cNvSpPr txBox="1">
            <a:spLocks noChangeArrowheads="1"/>
          </p:cNvSpPr>
          <p:nvPr/>
        </p:nvSpPr>
        <p:spPr bwMode="auto">
          <a:xfrm>
            <a:off x="347662" y="1525191"/>
            <a:ext cx="996554" cy="8084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r>
              <a:rPr lang="en-US" sz="1200" b="1" dirty="0">
                <a:solidFill>
                  <a:schemeClr val="accent1"/>
                </a:solidFill>
              </a:rPr>
              <a:t>HHUNY Western, Lakeshore/</a:t>
            </a:r>
          </a:p>
          <a:p>
            <a:r>
              <a:rPr lang="en-US" sz="1200" b="1" dirty="0">
                <a:solidFill>
                  <a:schemeClr val="accent1"/>
                </a:solidFill>
              </a:rPr>
              <a:t>Horizon</a:t>
            </a:r>
          </a:p>
        </p:txBody>
      </p:sp>
      <p:sp>
        <p:nvSpPr>
          <p:cNvPr id="27654" name="TextBox 15"/>
          <p:cNvSpPr txBox="1">
            <a:spLocks noChangeArrowheads="1"/>
          </p:cNvSpPr>
          <p:nvPr/>
        </p:nvSpPr>
        <p:spPr bwMode="auto">
          <a:xfrm>
            <a:off x="5045869" y="3342085"/>
            <a:ext cx="1481138" cy="2547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r>
              <a:rPr lang="en-US" sz="1200" b="1" dirty="0">
                <a:solidFill>
                  <a:schemeClr val="accent1"/>
                </a:solidFill>
              </a:rPr>
              <a:t>Bronx Lebanon </a:t>
            </a:r>
          </a:p>
        </p:txBody>
      </p:sp>
      <p:sp>
        <p:nvSpPr>
          <p:cNvPr id="27655" name="TextBox 16"/>
          <p:cNvSpPr txBox="1">
            <a:spLocks noChangeArrowheads="1"/>
          </p:cNvSpPr>
          <p:nvPr/>
        </p:nvSpPr>
        <p:spPr bwMode="auto">
          <a:xfrm>
            <a:off x="5616179" y="3625454"/>
            <a:ext cx="1646634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r>
              <a:rPr lang="en-US" sz="1200" b="1" dirty="0">
                <a:solidFill>
                  <a:schemeClr val="accent1"/>
                </a:solidFill>
              </a:rPr>
              <a:t>Bronx Accountable Healthcare Network </a:t>
            </a:r>
          </a:p>
        </p:txBody>
      </p:sp>
      <p:sp>
        <p:nvSpPr>
          <p:cNvPr id="27656" name="TextBox 17"/>
          <p:cNvSpPr txBox="1">
            <a:spLocks noChangeArrowheads="1"/>
          </p:cNvSpPr>
          <p:nvPr/>
        </p:nvSpPr>
        <p:spPr bwMode="auto">
          <a:xfrm>
            <a:off x="1968104" y="4605338"/>
            <a:ext cx="1170384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r>
              <a:rPr lang="en-US" sz="1200" b="1" dirty="0">
                <a:solidFill>
                  <a:schemeClr val="accent1"/>
                </a:solidFill>
              </a:rPr>
              <a:t>Brooklyn Health Home </a:t>
            </a:r>
          </a:p>
        </p:txBody>
      </p:sp>
      <p:sp>
        <p:nvSpPr>
          <p:cNvPr id="27657" name="TextBox 18"/>
          <p:cNvSpPr txBox="1">
            <a:spLocks noChangeArrowheads="1"/>
          </p:cNvSpPr>
          <p:nvPr/>
        </p:nvSpPr>
        <p:spPr bwMode="auto">
          <a:xfrm>
            <a:off x="5501879" y="4549379"/>
            <a:ext cx="1735931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r>
              <a:rPr lang="en-US" sz="1200" b="1" dirty="0">
                <a:solidFill>
                  <a:schemeClr val="accent1"/>
                </a:solidFill>
              </a:rPr>
              <a:t>Community Healthcare Network </a:t>
            </a:r>
          </a:p>
        </p:txBody>
      </p:sp>
      <p:cxnSp>
        <p:nvCxnSpPr>
          <p:cNvPr id="20" name="Straight Connector 19"/>
          <p:cNvCxnSpPr/>
          <p:nvPr/>
        </p:nvCxnSpPr>
        <p:spPr>
          <a:xfrm>
            <a:off x="922735" y="2149079"/>
            <a:ext cx="339328" cy="388144"/>
          </a:xfrm>
          <a:prstGeom prst="line">
            <a:avLst/>
          </a:prstGeom>
          <a:ln w="222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1868091" y="1516856"/>
            <a:ext cx="340519" cy="386954"/>
          </a:xfrm>
          <a:prstGeom prst="line">
            <a:avLst/>
          </a:prstGeom>
          <a:ln w="222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V="1">
            <a:off x="4605338" y="3590925"/>
            <a:ext cx="792956" cy="627460"/>
          </a:xfrm>
          <a:prstGeom prst="line">
            <a:avLst/>
          </a:prstGeom>
          <a:ln w="222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V="1">
            <a:off x="5025629" y="3876675"/>
            <a:ext cx="659606" cy="352425"/>
          </a:xfrm>
          <a:prstGeom prst="line">
            <a:avLst/>
          </a:prstGeom>
          <a:ln w="222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flipV="1">
            <a:off x="4931569" y="4731544"/>
            <a:ext cx="610791" cy="82154"/>
          </a:xfrm>
          <a:prstGeom prst="line">
            <a:avLst/>
          </a:prstGeom>
          <a:ln w="222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>
            <a:stCxn id="27656" idx="3"/>
          </p:cNvCxnSpPr>
          <p:nvPr/>
        </p:nvCxnSpPr>
        <p:spPr>
          <a:xfrm flipV="1">
            <a:off x="3138488" y="4822032"/>
            <a:ext cx="1048941" cy="2381"/>
          </a:xfrm>
          <a:prstGeom prst="line">
            <a:avLst/>
          </a:prstGeom>
          <a:ln w="222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5-Point Star 25"/>
          <p:cNvSpPr>
            <a:spLocks noChangeAspect="1"/>
          </p:cNvSpPr>
          <p:nvPr/>
        </p:nvSpPr>
        <p:spPr>
          <a:xfrm>
            <a:off x="5439967" y="608410"/>
            <a:ext cx="411956" cy="411956"/>
          </a:xfrm>
          <a:prstGeom prst="star5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27" name="5-Point Star 26"/>
          <p:cNvSpPr>
            <a:spLocks noChangeAspect="1"/>
          </p:cNvSpPr>
          <p:nvPr/>
        </p:nvSpPr>
        <p:spPr>
          <a:xfrm>
            <a:off x="4849417" y="4298156"/>
            <a:ext cx="410765" cy="410766"/>
          </a:xfrm>
          <a:prstGeom prst="star5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28" name="TextBox 27"/>
          <p:cNvSpPr txBox="1"/>
          <p:nvPr/>
        </p:nvSpPr>
        <p:spPr>
          <a:xfrm>
            <a:off x="5851923" y="4126706"/>
            <a:ext cx="1444228" cy="439341"/>
          </a:xfrm>
          <a:prstGeom prst="rect">
            <a:avLst/>
          </a:prstGeom>
          <a:noFill/>
        </p:spPr>
        <p:txBody>
          <a:bodyPr lIns="68580" tIns="34290" rIns="68580" bIns="34290">
            <a:spAutoFit/>
          </a:bodyPr>
          <a:lstStyle/>
          <a:p>
            <a:pPr>
              <a:defRPr/>
            </a:pPr>
            <a:r>
              <a:rPr lang="en-US" sz="1200" b="1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</a:rPr>
              <a:t>Coordinated Behavioral Care</a:t>
            </a:r>
          </a:p>
        </p:txBody>
      </p:sp>
      <p:cxnSp>
        <p:nvCxnSpPr>
          <p:cNvPr id="29" name="Straight Connector 28"/>
          <p:cNvCxnSpPr/>
          <p:nvPr/>
        </p:nvCxnSpPr>
        <p:spPr>
          <a:xfrm flipV="1">
            <a:off x="5287566" y="4379119"/>
            <a:ext cx="590550" cy="194072"/>
          </a:xfrm>
          <a:prstGeom prst="line">
            <a:avLst/>
          </a:prstGeom>
          <a:ln w="222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5-Point Star 29"/>
          <p:cNvSpPr>
            <a:spLocks noChangeAspect="1"/>
          </p:cNvSpPr>
          <p:nvPr/>
        </p:nvSpPr>
        <p:spPr>
          <a:xfrm>
            <a:off x="5456635" y="1072754"/>
            <a:ext cx="411956" cy="411956"/>
          </a:xfrm>
          <a:prstGeom prst="star5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31" name="TextBox 30"/>
          <p:cNvSpPr txBox="1"/>
          <p:nvPr/>
        </p:nvSpPr>
        <p:spPr>
          <a:xfrm>
            <a:off x="1447800" y="209550"/>
            <a:ext cx="6665119" cy="439341"/>
          </a:xfrm>
          <a:prstGeom prst="rect">
            <a:avLst/>
          </a:prstGeom>
          <a:noFill/>
        </p:spPr>
        <p:txBody>
          <a:bodyPr lIns="68580" tIns="34290" rIns="68580" bIns="34290">
            <a:spAutoFit/>
          </a:bodyPr>
          <a:lstStyle/>
          <a:p>
            <a:pPr>
              <a:defRPr/>
            </a:pPr>
            <a:r>
              <a:rPr lang="en-US" altLang="en-US" sz="2400" b="1" dirty="0">
                <a:solidFill>
                  <a:srgbClr val="5A33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Health Homes and Criminal Justice Pilots</a:t>
            </a:r>
            <a:endParaRPr lang="en-US" sz="2400" b="1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27670" name="TextBox 31"/>
          <p:cNvSpPr txBox="1">
            <a:spLocks noChangeArrowheads="1"/>
          </p:cNvSpPr>
          <p:nvPr/>
        </p:nvSpPr>
        <p:spPr bwMode="auto">
          <a:xfrm>
            <a:off x="5892404" y="539354"/>
            <a:ext cx="1031081" cy="2846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r>
              <a:rPr lang="en-US" sz="1400" dirty="0"/>
              <a:t>Pilot Site</a:t>
            </a:r>
          </a:p>
        </p:txBody>
      </p:sp>
      <p:sp>
        <p:nvSpPr>
          <p:cNvPr id="27671" name="TextBox 32"/>
          <p:cNvSpPr txBox="1">
            <a:spLocks noChangeArrowheads="1"/>
          </p:cNvSpPr>
          <p:nvPr/>
        </p:nvSpPr>
        <p:spPr bwMode="auto">
          <a:xfrm>
            <a:off x="5929313" y="1094185"/>
            <a:ext cx="1046560" cy="500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r>
              <a:rPr lang="en-US" sz="1400" dirty="0"/>
              <a:t>Project Partnership</a:t>
            </a:r>
          </a:p>
        </p:txBody>
      </p:sp>
      <p:sp>
        <p:nvSpPr>
          <p:cNvPr id="36" name="5-Point Star 35"/>
          <p:cNvSpPr>
            <a:spLocks noChangeAspect="1"/>
          </p:cNvSpPr>
          <p:nvPr/>
        </p:nvSpPr>
        <p:spPr>
          <a:xfrm>
            <a:off x="1203723" y="2443163"/>
            <a:ext cx="410765" cy="411956"/>
          </a:xfrm>
          <a:prstGeom prst="star5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37" name="5-Point Star 36"/>
          <p:cNvSpPr>
            <a:spLocks noChangeAspect="1"/>
          </p:cNvSpPr>
          <p:nvPr/>
        </p:nvSpPr>
        <p:spPr>
          <a:xfrm>
            <a:off x="4292204" y="4130279"/>
            <a:ext cx="411956" cy="411956"/>
          </a:xfrm>
          <a:prstGeom prst="star5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38" name="5-Point Star 37"/>
          <p:cNvSpPr>
            <a:spLocks noChangeAspect="1"/>
          </p:cNvSpPr>
          <p:nvPr/>
        </p:nvSpPr>
        <p:spPr>
          <a:xfrm>
            <a:off x="4570810" y="4546998"/>
            <a:ext cx="411956" cy="411956"/>
          </a:xfrm>
          <a:prstGeom prst="star5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39" name="5-Point Star 38"/>
          <p:cNvSpPr>
            <a:spLocks noChangeAspect="1"/>
          </p:cNvSpPr>
          <p:nvPr/>
        </p:nvSpPr>
        <p:spPr>
          <a:xfrm>
            <a:off x="4656535" y="3981450"/>
            <a:ext cx="411956" cy="410766"/>
          </a:xfrm>
          <a:prstGeom prst="star5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41" name="5-Point Star 40"/>
          <p:cNvSpPr>
            <a:spLocks noChangeAspect="1"/>
          </p:cNvSpPr>
          <p:nvPr/>
        </p:nvSpPr>
        <p:spPr>
          <a:xfrm>
            <a:off x="4179094" y="4606529"/>
            <a:ext cx="410766" cy="411956"/>
          </a:xfrm>
          <a:prstGeom prst="star5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27677" name="Slide Number Placeholder 13"/>
          <p:cNvSpPr txBox="1">
            <a:spLocks/>
          </p:cNvSpPr>
          <p:nvPr/>
        </p:nvSpPr>
        <p:spPr bwMode="auto">
          <a:xfrm>
            <a:off x="42863" y="4804173"/>
            <a:ext cx="304800" cy="2738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 anchor="ctr"/>
          <a:lstStyle>
            <a:lvl1pPr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r" eaLnBrk="1" hangingPunct="1"/>
            <a:endParaRPr lang="en-US" sz="1200" dirty="0"/>
          </a:p>
        </p:txBody>
      </p:sp>
      <p:pic>
        <p:nvPicPr>
          <p:cNvPr id="27678" name="Picture 9" descr="NYS_DOH_MedicaidRedesign_purple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0407" y="4793456"/>
            <a:ext cx="1970485" cy="3107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June 22, 2015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30F4BC-400C-4AFC-9E06-D490BC4E3447}" type="slidenum">
              <a:rPr lang="en-US" smtClean="0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692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Number Placeholder 3"/>
          <p:cNvSpPr txBox="1">
            <a:spLocks/>
          </p:cNvSpPr>
          <p:nvPr/>
        </p:nvSpPr>
        <p:spPr bwMode="auto"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 anchor="ctr"/>
          <a:lstStyle>
            <a:lvl1pPr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r" eaLnBrk="1" hangingPunct="1"/>
            <a:fld id="{7BDBACE4-5399-6347-9B46-7FEB44B3821F}" type="slidenum">
              <a:rPr lang="en-US" sz="900">
                <a:solidFill>
                  <a:srgbClr val="898989"/>
                </a:solidFill>
              </a:rPr>
              <a:pPr algn="r" eaLnBrk="1" hangingPunct="1"/>
              <a:t>22</a:t>
            </a:fld>
            <a:endParaRPr lang="en-US" sz="900" dirty="0">
              <a:solidFill>
                <a:srgbClr val="898989"/>
              </a:solidFill>
            </a:endParaRPr>
          </a:p>
        </p:txBody>
      </p:sp>
      <p:sp>
        <p:nvSpPr>
          <p:cNvPr id="28675" name="Slide Number Placeholder 3"/>
          <p:cNvSpPr txBox="1">
            <a:spLocks/>
          </p:cNvSpPr>
          <p:nvPr/>
        </p:nvSpPr>
        <p:spPr bwMode="auto"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 anchor="ctr"/>
          <a:lstStyle>
            <a:lvl1pPr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r" eaLnBrk="1" hangingPunct="1"/>
            <a:fld id="{FC5F4550-8205-A64B-9F4B-9000A90505D4}" type="slidenum">
              <a:rPr lang="en-US" sz="900">
                <a:solidFill>
                  <a:srgbClr val="898989"/>
                </a:solidFill>
              </a:rPr>
              <a:pPr algn="r" eaLnBrk="1" hangingPunct="1"/>
              <a:t>22</a:t>
            </a:fld>
            <a:endParaRPr lang="en-US" sz="900" dirty="0">
              <a:solidFill>
                <a:srgbClr val="898989"/>
              </a:solidFill>
            </a:endParaRPr>
          </a:p>
        </p:txBody>
      </p:sp>
      <p:sp>
        <p:nvSpPr>
          <p:cNvPr id="28676" name="Slide Number Placeholder 3"/>
          <p:cNvSpPr txBox="1">
            <a:spLocks/>
          </p:cNvSpPr>
          <p:nvPr/>
        </p:nvSpPr>
        <p:spPr bwMode="auto"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 anchor="ctr"/>
          <a:lstStyle>
            <a:lvl1pPr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r" eaLnBrk="1" hangingPunct="1"/>
            <a:fld id="{E8DEE919-1496-2242-9C8C-8C0030CF3F9F}" type="slidenum">
              <a:rPr lang="en-US" sz="900">
                <a:solidFill>
                  <a:srgbClr val="898989"/>
                </a:solidFill>
              </a:rPr>
              <a:pPr algn="r" eaLnBrk="1" hangingPunct="1"/>
              <a:t>22</a:t>
            </a:fld>
            <a:endParaRPr lang="en-US" sz="900" dirty="0">
              <a:solidFill>
                <a:srgbClr val="898989"/>
              </a:solidFill>
            </a:endParaRPr>
          </a:p>
        </p:txBody>
      </p:sp>
      <p:sp>
        <p:nvSpPr>
          <p:cNvPr id="28677" name="TextBox 9"/>
          <p:cNvSpPr txBox="1">
            <a:spLocks noChangeArrowheads="1"/>
          </p:cNvSpPr>
          <p:nvPr/>
        </p:nvSpPr>
        <p:spPr bwMode="auto">
          <a:xfrm>
            <a:off x="122635" y="170260"/>
            <a:ext cx="271463" cy="1964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/>
            <a:fld id="{F8A3FF34-E570-5143-9D1D-3E60E294049A}" type="slidenum">
              <a:rPr lang="en-US" sz="800">
                <a:solidFill>
                  <a:srgbClr val="E3DED1"/>
                </a:solidFill>
              </a:rPr>
              <a:pPr eaLnBrk="1" hangingPunct="1"/>
              <a:t>22</a:t>
            </a:fld>
            <a:endParaRPr lang="en-US" sz="800" dirty="0">
              <a:solidFill>
                <a:srgbClr val="E3DED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105966"/>
            <a:ext cx="9144000" cy="292894"/>
          </a:xfrm>
          <a:prstGeom prst="rect">
            <a:avLst/>
          </a:prstGeom>
          <a:solidFill>
            <a:srgbClr val="5A33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en-US" dirty="0">
              <a:solidFill>
                <a:srgbClr val="F2B800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0"/>
            <a:ext cx="9144000" cy="113110"/>
          </a:xfrm>
          <a:prstGeom prst="rect">
            <a:avLst/>
          </a:prstGeom>
          <a:solidFill>
            <a:srgbClr val="F2B80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28680" name="Slide Number Placeholder 13"/>
          <p:cNvSpPr txBox="1">
            <a:spLocks/>
          </p:cNvSpPr>
          <p:nvPr/>
        </p:nvSpPr>
        <p:spPr bwMode="auto">
          <a:xfrm>
            <a:off x="42863" y="4804173"/>
            <a:ext cx="304800" cy="2738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 anchor="ctr"/>
          <a:lstStyle>
            <a:lvl1pPr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r" eaLnBrk="1" hangingPunct="1"/>
            <a:endParaRPr lang="en-US" sz="1200" dirty="0"/>
          </a:p>
        </p:txBody>
      </p:sp>
      <p:sp>
        <p:nvSpPr>
          <p:cNvPr id="28681" name="Title 3"/>
          <p:cNvSpPr>
            <a:spLocks noGrp="1"/>
          </p:cNvSpPr>
          <p:nvPr>
            <p:ph type="title"/>
          </p:nvPr>
        </p:nvSpPr>
        <p:spPr>
          <a:xfrm>
            <a:off x="347663" y="438150"/>
            <a:ext cx="8065294" cy="385763"/>
          </a:xfrm>
        </p:spPr>
        <p:txBody>
          <a:bodyPr>
            <a:normAutofit fontScale="90000"/>
          </a:bodyPr>
          <a:lstStyle/>
          <a:p>
            <a:pPr algn="ctr"/>
            <a:r>
              <a:rPr lang="en-US" sz="2700" dirty="0">
                <a:solidFill>
                  <a:srgbClr val="5A336F"/>
                </a:solidFill>
                <a:latin typeface="Arial" charset="0"/>
                <a:cs typeface="Arial" charset="0"/>
              </a:rPr>
              <a:t/>
            </a:r>
            <a:br>
              <a:rPr lang="en-US" sz="2700" dirty="0">
                <a:solidFill>
                  <a:srgbClr val="5A336F"/>
                </a:solidFill>
                <a:latin typeface="Arial" charset="0"/>
                <a:cs typeface="Arial" charset="0"/>
              </a:rPr>
            </a:br>
            <a:r>
              <a:rPr lang="en-US" sz="2700" dirty="0">
                <a:solidFill>
                  <a:srgbClr val="5A336F"/>
                </a:solidFill>
                <a:latin typeface="Arial" charset="0"/>
                <a:cs typeface="Arial" charset="0"/>
              </a:rPr>
              <a:t>Common Themes to Date</a:t>
            </a:r>
            <a:br>
              <a:rPr lang="en-US" sz="2700" dirty="0">
                <a:solidFill>
                  <a:srgbClr val="5A336F"/>
                </a:solidFill>
                <a:latin typeface="Arial" charset="0"/>
                <a:cs typeface="Arial" charset="0"/>
              </a:rPr>
            </a:br>
            <a:endParaRPr lang="en-US" sz="2700" dirty="0">
              <a:solidFill>
                <a:srgbClr val="5A336F"/>
              </a:solidFill>
              <a:latin typeface="Arial" charset="0"/>
              <a:cs typeface="Arial" charset="0"/>
            </a:endParaRPr>
          </a:p>
        </p:txBody>
      </p:sp>
      <p:pic>
        <p:nvPicPr>
          <p:cNvPr id="28682" name="Picture 9" descr="NYS_DOH_MedicaidRedesign_purple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0407" y="4793456"/>
            <a:ext cx="1970485" cy="3107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83" name="Rectangle 13"/>
          <p:cNvSpPr>
            <a:spLocks noChangeArrowheads="1"/>
          </p:cNvSpPr>
          <p:nvPr/>
        </p:nvSpPr>
        <p:spPr bwMode="auto">
          <a:xfrm>
            <a:off x="235744" y="823913"/>
            <a:ext cx="8795147" cy="41896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/>
          <a:p>
            <a:pPr>
              <a:spcBef>
                <a:spcPts val="450"/>
              </a:spcBef>
              <a:spcAft>
                <a:spcPts val="450"/>
              </a:spcAft>
              <a:buSzPct val="100000"/>
            </a:pPr>
            <a:r>
              <a:rPr lang="en-US" sz="2100" b="1" dirty="0"/>
              <a:t>Each site is working with criminal justice partners to identify and engage formerly incarcerated individuals: </a:t>
            </a:r>
          </a:p>
          <a:p>
            <a:pPr>
              <a:buSzPct val="100000"/>
              <a:buFont typeface="Arial" charset="0"/>
              <a:buChar char="•"/>
            </a:pPr>
            <a:r>
              <a:rPr lang="en-US" dirty="0"/>
              <a:t>Established partnerships with Correctional Facilities and Court Systems (Personnel) for early identification of potential candidates or current members incarcerated.</a:t>
            </a:r>
          </a:p>
          <a:p>
            <a:pPr marL="685800" lvl="1" indent="-342900">
              <a:buSzPct val="100000"/>
              <a:buFont typeface="Arial" charset="0"/>
              <a:buChar char="•"/>
            </a:pPr>
            <a:r>
              <a:rPr lang="en-US" sz="1600" dirty="0"/>
              <a:t>E.g. – One site has partnered with NYC DOHMH/Correctional Health Services, and another with the County DA and Court. </a:t>
            </a:r>
          </a:p>
          <a:p>
            <a:pPr>
              <a:buSzPct val="100000"/>
              <a:buFont typeface="Arial" charset="0"/>
              <a:buChar char="•"/>
            </a:pPr>
            <a:r>
              <a:rPr lang="en-US" dirty="0"/>
              <a:t>Established data systems to track and monitor potential and current enrollees that are discharged from a facility, are admitted to a hospital, and/or have used the ER. </a:t>
            </a:r>
          </a:p>
          <a:p>
            <a:pPr>
              <a:buSzPct val="100000"/>
              <a:buFont typeface="Arial" charset="0"/>
              <a:buChar char="•"/>
            </a:pPr>
            <a:r>
              <a:rPr lang="en-US" dirty="0"/>
              <a:t>One way Care Managers establish a trusting relationship with the individual is through engagement prior to release.</a:t>
            </a:r>
          </a:p>
          <a:p>
            <a:pPr marL="685800" lvl="1" indent="-342900">
              <a:buSzPct val="100000"/>
              <a:buFont typeface="Arial" charset="0"/>
              <a:buChar char="•"/>
            </a:pPr>
            <a:r>
              <a:rPr lang="en-US" sz="1600" dirty="0"/>
              <a:t>E.g. – One site has a Care Manager embedded within the </a:t>
            </a:r>
            <a:r>
              <a:rPr lang="en-US" sz="1600" dirty="0" smtClean="0"/>
              <a:t>jail</a:t>
            </a:r>
          </a:p>
          <a:p>
            <a:pPr marL="685800" lvl="1" indent="-342900">
              <a:buSzPct val="100000"/>
              <a:buFont typeface="Arial" charset="0"/>
              <a:buChar char="•"/>
            </a:pPr>
            <a:r>
              <a:rPr lang="en-US" sz="1600" dirty="0" smtClean="0"/>
              <a:t>Care </a:t>
            </a:r>
            <a:r>
              <a:rPr lang="en-US" sz="1600" dirty="0"/>
              <a:t>Plans are developed with the enrollee that are centered on </a:t>
            </a:r>
            <a:r>
              <a:rPr lang="en-US" sz="1600" dirty="0" smtClean="0"/>
              <a:t>individuals’</a:t>
            </a:r>
            <a:r>
              <a:rPr lang="en-US" altLang="ja-JP" sz="1600" dirty="0" smtClean="0"/>
              <a:t> </a:t>
            </a:r>
            <a:r>
              <a:rPr lang="en-US" altLang="ja-JP" sz="1600" dirty="0"/>
              <a:t>needs and </a:t>
            </a:r>
            <a:r>
              <a:rPr lang="en-US" altLang="ja-JP" sz="1600" dirty="0" smtClean="0"/>
              <a:t>goals.</a:t>
            </a:r>
          </a:p>
          <a:p>
            <a:pPr marL="685800" lvl="1" indent="-342900">
              <a:buSzPct val="100000"/>
              <a:buFont typeface="Arial" charset="0"/>
              <a:buChar char="•"/>
            </a:pPr>
            <a:r>
              <a:rPr lang="en-US" sz="1600" dirty="0" smtClean="0"/>
              <a:t>Individual </a:t>
            </a:r>
            <a:r>
              <a:rPr lang="en-US" sz="1600" dirty="0"/>
              <a:t>is motivated to take control of his/her care and wellness.</a:t>
            </a:r>
          </a:p>
          <a:p>
            <a:pPr>
              <a:buSzPct val="100000"/>
              <a:buFont typeface="Arial" charset="0"/>
              <a:buChar char="•"/>
            </a:pP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June 22, 2015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30F4BC-400C-4AFC-9E06-D490BC4E3447}" type="slidenum">
              <a:rPr lang="en-US" smtClean="0"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76978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Number Placeholder 3"/>
          <p:cNvSpPr txBox="1">
            <a:spLocks/>
          </p:cNvSpPr>
          <p:nvPr/>
        </p:nvSpPr>
        <p:spPr bwMode="auto"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 anchor="ctr"/>
          <a:lstStyle>
            <a:lvl1pPr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r" eaLnBrk="1" hangingPunct="1"/>
            <a:fld id="{2523CEB4-52E5-3748-9FB1-2A837F96D1D5}" type="slidenum">
              <a:rPr lang="en-US" sz="900">
                <a:solidFill>
                  <a:srgbClr val="898989"/>
                </a:solidFill>
              </a:rPr>
              <a:pPr algn="r" eaLnBrk="1" hangingPunct="1"/>
              <a:t>23</a:t>
            </a:fld>
            <a:endParaRPr lang="en-US" sz="900" dirty="0">
              <a:solidFill>
                <a:srgbClr val="898989"/>
              </a:solidFill>
            </a:endParaRPr>
          </a:p>
        </p:txBody>
      </p:sp>
      <p:sp>
        <p:nvSpPr>
          <p:cNvPr id="29699" name="Slide Number Placeholder 3"/>
          <p:cNvSpPr txBox="1">
            <a:spLocks/>
          </p:cNvSpPr>
          <p:nvPr/>
        </p:nvSpPr>
        <p:spPr bwMode="auto"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 anchor="ctr"/>
          <a:lstStyle>
            <a:lvl1pPr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r" eaLnBrk="1" hangingPunct="1"/>
            <a:fld id="{EC4D18AA-D308-4342-8CFE-D1141D1F9326}" type="slidenum">
              <a:rPr lang="en-US" sz="900">
                <a:solidFill>
                  <a:srgbClr val="898989"/>
                </a:solidFill>
              </a:rPr>
              <a:pPr algn="r" eaLnBrk="1" hangingPunct="1"/>
              <a:t>23</a:t>
            </a:fld>
            <a:endParaRPr lang="en-US" sz="900" dirty="0">
              <a:solidFill>
                <a:srgbClr val="898989"/>
              </a:solidFill>
            </a:endParaRPr>
          </a:p>
        </p:txBody>
      </p:sp>
      <p:sp>
        <p:nvSpPr>
          <p:cNvPr id="29700" name="Slide Number Placeholder 3"/>
          <p:cNvSpPr txBox="1">
            <a:spLocks/>
          </p:cNvSpPr>
          <p:nvPr/>
        </p:nvSpPr>
        <p:spPr bwMode="auto"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 anchor="ctr"/>
          <a:lstStyle>
            <a:lvl1pPr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r" eaLnBrk="1" hangingPunct="1"/>
            <a:fld id="{26ECF460-E732-204A-9212-8CEEE9ED9521}" type="slidenum">
              <a:rPr lang="en-US" sz="900">
                <a:solidFill>
                  <a:srgbClr val="898989"/>
                </a:solidFill>
              </a:rPr>
              <a:pPr algn="r" eaLnBrk="1" hangingPunct="1"/>
              <a:t>23</a:t>
            </a:fld>
            <a:endParaRPr lang="en-US" sz="900" dirty="0">
              <a:solidFill>
                <a:srgbClr val="898989"/>
              </a:solidFill>
            </a:endParaRPr>
          </a:p>
        </p:txBody>
      </p:sp>
      <p:sp>
        <p:nvSpPr>
          <p:cNvPr id="29701" name="Slide Number Placeholder 3"/>
          <p:cNvSpPr txBox="1">
            <a:spLocks/>
          </p:cNvSpPr>
          <p:nvPr/>
        </p:nvSpPr>
        <p:spPr bwMode="auto"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 anchor="ctr"/>
          <a:lstStyle>
            <a:lvl1pPr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r" eaLnBrk="1" hangingPunct="1"/>
            <a:fld id="{4A205570-75D2-DC40-87D8-4EEFEC4C69B9}" type="slidenum">
              <a:rPr lang="en-US" sz="900">
                <a:solidFill>
                  <a:srgbClr val="898989"/>
                </a:solidFill>
              </a:rPr>
              <a:pPr algn="r" eaLnBrk="1" hangingPunct="1"/>
              <a:t>23</a:t>
            </a:fld>
            <a:endParaRPr lang="en-US" sz="900" dirty="0">
              <a:solidFill>
                <a:srgbClr val="898989"/>
              </a:solidFill>
            </a:endParaRPr>
          </a:p>
        </p:txBody>
      </p:sp>
      <p:sp>
        <p:nvSpPr>
          <p:cNvPr id="29702" name="TextBox 9"/>
          <p:cNvSpPr txBox="1">
            <a:spLocks noChangeArrowheads="1"/>
          </p:cNvSpPr>
          <p:nvPr/>
        </p:nvSpPr>
        <p:spPr bwMode="auto">
          <a:xfrm>
            <a:off x="122635" y="170260"/>
            <a:ext cx="271463" cy="1964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/>
            <a:fld id="{5B891CD3-5C6B-D34B-BDF4-9E9E74F40C27}" type="slidenum">
              <a:rPr lang="en-US" sz="800">
                <a:solidFill>
                  <a:srgbClr val="E3DED1"/>
                </a:solidFill>
              </a:rPr>
              <a:pPr eaLnBrk="1" hangingPunct="1"/>
              <a:t>23</a:t>
            </a:fld>
            <a:endParaRPr lang="en-US" sz="800" dirty="0">
              <a:solidFill>
                <a:srgbClr val="E3DED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105966"/>
            <a:ext cx="9144000" cy="292894"/>
          </a:xfrm>
          <a:prstGeom prst="rect">
            <a:avLst/>
          </a:prstGeom>
          <a:solidFill>
            <a:srgbClr val="5A33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en-US" dirty="0">
              <a:solidFill>
                <a:srgbClr val="F2B800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0" y="0"/>
            <a:ext cx="9144000" cy="113110"/>
          </a:xfrm>
          <a:prstGeom prst="rect">
            <a:avLst/>
          </a:prstGeom>
          <a:solidFill>
            <a:srgbClr val="F2B80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29705" name="Slide Number Placeholder 13"/>
          <p:cNvSpPr txBox="1">
            <a:spLocks/>
          </p:cNvSpPr>
          <p:nvPr/>
        </p:nvSpPr>
        <p:spPr bwMode="auto">
          <a:xfrm>
            <a:off x="42863" y="4804173"/>
            <a:ext cx="304800" cy="2738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 anchor="ctr"/>
          <a:lstStyle>
            <a:lvl1pPr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r" eaLnBrk="1" hangingPunct="1"/>
            <a:endParaRPr lang="en-US" sz="1200" dirty="0"/>
          </a:p>
        </p:txBody>
      </p:sp>
      <p:sp>
        <p:nvSpPr>
          <p:cNvPr id="29706" name="Title 3"/>
          <p:cNvSpPr>
            <a:spLocks noGrp="1"/>
          </p:cNvSpPr>
          <p:nvPr>
            <p:ph type="title"/>
          </p:nvPr>
        </p:nvSpPr>
        <p:spPr>
          <a:xfrm>
            <a:off x="533400" y="438150"/>
            <a:ext cx="8065294" cy="385763"/>
          </a:xfrm>
        </p:spPr>
        <p:txBody>
          <a:bodyPr>
            <a:normAutofit fontScale="90000"/>
          </a:bodyPr>
          <a:lstStyle/>
          <a:p>
            <a:pPr algn="ctr"/>
            <a:r>
              <a:rPr lang="en-US" sz="2700" dirty="0">
                <a:solidFill>
                  <a:srgbClr val="5A336F"/>
                </a:solidFill>
                <a:latin typeface="Arial" charset="0"/>
                <a:cs typeface="Arial" charset="0"/>
              </a:rPr>
              <a:t/>
            </a:r>
            <a:br>
              <a:rPr lang="en-US" sz="2700" dirty="0">
                <a:solidFill>
                  <a:srgbClr val="5A336F"/>
                </a:solidFill>
                <a:latin typeface="Arial" charset="0"/>
                <a:cs typeface="Arial" charset="0"/>
              </a:rPr>
            </a:br>
            <a:r>
              <a:rPr lang="en-US" sz="2700" dirty="0">
                <a:solidFill>
                  <a:srgbClr val="5A336F"/>
                </a:solidFill>
                <a:latin typeface="Arial" charset="0"/>
                <a:cs typeface="Arial" charset="0"/>
              </a:rPr>
              <a:t>Challenges</a:t>
            </a:r>
            <a:br>
              <a:rPr lang="en-US" sz="2700" dirty="0">
                <a:solidFill>
                  <a:srgbClr val="5A336F"/>
                </a:solidFill>
                <a:latin typeface="Arial" charset="0"/>
                <a:cs typeface="Arial" charset="0"/>
              </a:rPr>
            </a:br>
            <a:endParaRPr lang="en-US" sz="2700" dirty="0">
              <a:solidFill>
                <a:srgbClr val="5A336F"/>
              </a:solidFill>
              <a:latin typeface="Arial" charset="0"/>
              <a:cs typeface="Arial" charset="0"/>
            </a:endParaRPr>
          </a:p>
        </p:txBody>
      </p:sp>
      <p:pic>
        <p:nvPicPr>
          <p:cNvPr id="29707" name="Picture 9" descr="NYS_DOH_MedicaidRedesign_purple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0407" y="4793456"/>
            <a:ext cx="1970485" cy="3107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708" name="Rectangle 14"/>
          <p:cNvSpPr>
            <a:spLocks noChangeArrowheads="1"/>
          </p:cNvSpPr>
          <p:nvPr/>
        </p:nvSpPr>
        <p:spPr bwMode="auto">
          <a:xfrm>
            <a:off x="609600" y="819150"/>
            <a:ext cx="7945040" cy="41780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/>
          <a:p>
            <a:pPr marL="342900" indent="-342900">
              <a:buFont typeface="Arial" charset="0"/>
              <a:buChar char="•"/>
            </a:pPr>
            <a:r>
              <a:rPr lang="en-US" sz="2100" dirty="0"/>
              <a:t>Medicaid enrollment and eligibility </a:t>
            </a:r>
          </a:p>
          <a:p>
            <a:pPr marL="685800" lvl="1" indent="-342900">
              <a:buClr>
                <a:schemeClr val="accent2"/>
              </a:buClr>
              <a:buSzPct val="50000"/>
              <a:buFont typeface="Arial" charset="0"/>
              <a:buChar char="•"/>
            </a:pPr>
            <a:r>
              <a:rPr lang="en-US" dirty="0"/>
              <a:t>Delays in Medicaid enrollment verification</a:t>
            </a:r>
          </a:p>
          <a:p>
            <a:pPr marL="685800" lvl="1" indent="-342900">
              <a:buClr>
                <a:schemeClr val="accent2"/>
              </a:buClr>
              <a:buSzPct val="50000"/>
              <a:buFont typeface="Arial" charset="0"/>
              <a:buChar char="•"/>
            </a:pPr>
            <a:r>
              <a:rPr lang="en-US" dirty="0"/>
              <a:t>High percentage of clients without </a:t>
            </a:r>
            <a:r>
              <a:rPr lang="en-US" dirty="0" smtClean="0"/>
              <a:t>insurance</a:t>
            </a:r>
          </a:p>
          <a:p>
            <a:pPr marL="342900" lvl="1">
              <a:buClr>
                <a:schemeClr val="accent2"/>
              </a:buClr>
              <a:buSzPct val="50000"/>
            </a:pPr>
            <a:endParaRPr lang="en-US" dirty="0"/>
          </a:p>
          <a:p>
            <a:pPr marL="342900" indent="-342900">
              <a:buFont typeface="Arial" charset="0"/>
              <a:buChar char="•"/>
            </a:pPr>
            <a:r>
              <a:rPr lang="en-US" sz="2100" dirty="0"/>
              <a:t>Data sharing and HIT connectivity</a:t>
            </a:r>
          </a:p>
          <a:p>
            <a:pPr marL="685800" lvl="1" indent="-342900">
              <a:buClr>
                <a:schemeClr val="accent2"/>
              </a:buClr>
              <a:buSzPct val="50000"/>
              <a:buFont typeface="Arial" charset="0"/>
              <a:buChar char="•"/>
            </a:pPr>
            <a:r>
              <a:rPr lang="en-US" dirty="0"/>
              <a:t>Medicaid data is subject to strict federal and State protections</a:t>
            </a:r>
          </a:p>
          <a:p>
            <a:pPr marL="685800" lvl="1" indent="-342900">
              <a:buClr>
                <a:schemeClr val="accent2"/>
              </a:buClr>
              <a:buSzPct val="50000"/>
              <a:buFont typeface="Arial" charset="0"/>
              <a:buChar char="•"/>
            </a:pPr>
            <a:r>
              <a:rPr lang="en-US" dirty="0"/>
              <a:t>Criminal justice agencies have not been allowed access for incarcerated Medicaid </a:t>
            </a:r>
            <a:r>
              <a:rPr lang="en-US" dirty="0" smtClean="0"/>
              <a:t>recipients</a:t>
            </a:r>
          </a:p>
          <a:p>
            <a:pPr marL="342900" lvl="1">
              <a:buClr>
                <a:schemeClr val="accent2"/>
              </a:buClr>
              <a:buSzPct val="50000"/>
            </a:pPr>
            <a:endParaRPr lang="en-US" dirty="0"/>
          </a:p>
          <a:p>
            <a:pPr marL="342900" indent="-342900">
              <a:buFont typeface="Arial" charset="0"/>
              <a:buChar char="•"/>
            </a:pPr>
            <a:r>
              <a:rPr lang="en-US" sz="2100" dirty="0"/>
              <a:t>Lack of sufficient </a:t>
            </a:r>
            <a:r>
              <a:rPr lang="en-US" sz="2100" dirty="0" smtClean="0"/>
              <a:t>resources</a:t>
            </a:r>
          </a:p>
          <a:p>
            <a:endParaRPr lang="en-US" sz="2100" dirty="0" smtClean="0"/>
          </a:p>
          <a:p>
            <a:pPr marL="342900" indent="-342900">
              <a:buFont typeface="Arial" charset="0"/>
              <a:buChar char="•"/>
            </a:pPr>
            <a:r>
              <a:rPr lang="en-US" sz="2100" dirty="0" smtClean="0"/>
              <a:t>Working </a:t>
            </a:r>
            <a:r>
              <a:rPr lang="en-US" sz="2100" dirty="0"/>
              <a:t>with the State Prison System</a:t>
            </a:r>
          </a:p>
          <a:p>
            <a:pPr marL="685800" lvl="1" indent="-342900">
              <a:buClr>
                <a:schemeClr val="accent2"/>
              </a:buClr>
              <a:buSzPct val="50000"/>
              <a:buFont typeface="Arial" charset="0"/>
              <a:buChar char="•"/>
            </a:pPr>
            <a:r>
              <a:rPr lang="en-US" dirty="0"/>
              <a:t>Mobility of incarcerated population</a:t>
            </a:r>
          </a:p>
          <a:p>
            <a:pPr marL="685800" lvl="1" indent="-342900">
              <a:buClr>
                <a:schemeClr val="accent2"/>
              </a:buClr>
              <a:buSzPct val="50000"/>
              <a:buFont typeface="Arial" charset="0"/>
              <a:buChar char="•"/>
            </a:pPr>
            <a:r>
              <a:rPr lang="en-US" dirty="0"/>
              <a:t>Variability in release sites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June 22, 2015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30F4BC-400C-4AFC-9E06-D490BC4E3447}" type="slidenum">
              <a:rPr lang="en-US" smtClean="0"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43348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Number Placeholder 3"/>
          <p:cNvSpPr txBox="1">
            <a:spLocks/>
          </p:cNvSpPr>
          <p:nvPr/>
        </p:nvSpPr>
        <p:spPr bwMode="auto"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 anchor="ctr"/>
          <a:lstStyle>
            <a:lvl1pPr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r" eaLnBrk="1" hangingPunct="1"/>
            <a:fld id="{3F5CDDD0-988E-B94F-80B2-E4E6A732014F}" type="slidenum">
              <a:rPr lang="en-US" sz="900">
                <a:solidFill>
                  <a:srgbClr val="898989"/>
                </a:solidFill>
              </a:rPr>
              <a:pPr algn="r" eaLnBrk="1" hangingPunct="1"/>
              <a:t>24</a:t>
            </a:fld>
            <a:endParaRPr lang="en-US" sz="900" dirty="0">
              <a:solidFill>
                <a:srgbClr val="898989"/>
              </a:solidFill>
            </a:endParaRPr>
          </a:p>
        </p:txBody>
      </p:sp>
      <p:sp>
        <p:nvSpPr>
          <p:cNvPr id="30723" name="Slide Number Placeholder 3"/>
          <p:cNvSpPr txBox="1">
            <a:spLocks/>
          </p:cNvSpPr>
          <p:nvPr/>
        </p:nvSpPr>
        <p:spPr bwMode="auto"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 anchor="ctr"/>
          <a:lstStyle>
            <a:lvl1pPr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r" eaLnBrk="1" hangingPunct="1"/>
            <a:fld id="{243D0F8C-2385-9941-ACD8-C3652438E8B2}" type="slidenum">
              <a:rPr lang="en-US" sz="900">
                <a:solidFill>
                  <a:srgbClr val="898989"/>
                </a:solidFill>
              </a:rPr>
              <a:pPr algn="r" eaLnBrk="1" hangingPunct="1"/>
              <a:t>24</a:t>
            </a:fld>
            <a:endParaRPr lang="en-US" sz="900" dirty="0">
              <a:solidFill>
                <a:srgbClr val="898989"/>
              </a:solidFill>
            </a:endParaRPr>
          </a:p>
        </p:txBody>
      </p:sp>
      <p:sp>
        <p:nvSpPr>
          <p:cNvPr id="30724" name="Slide Number Placeholder 3"/>
          <p:cNvSpPr txBox="1">
            <a:spLocks/>
          </p:cNvSpPr>
          <p:nvPr/>
        </p:nvSpPr>
        <p:spPr bwMode="auto"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 anchor="ctr"/>
          <a:lstStyle>
            <a:lvl1pPr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r" eaLnBrk="1" hangingPunct="1"/>
            <a:fld id="{03D19671-7C17-9545-BB28-86F9B138EF8B}" type="slidenum">
              <a:rPr lang="en-US" sz="900">
                <a:solidFill>
                  <a:srgbClr val="898989"/>
                </a:solidFill>
              </a:rPr>
              <a:pPr algn="r" eaLnBrk="1" hangingPunct="1"/>
              <a:t>24</a:t>
            </a:fld>
            <a:endParaRPr lang="en-US" sz="900" dirty="0">
              <a:solidFill>
                <a:srgbClr val="898989"/>
              </a:solidFill>
            </a:endParaRPr>
          </a:p>
        </p:txBody>
      </p:sp>
      <p:sp>
        <p:nvSpPr>
          <p:cNvPr id="30725" name="Slide Number Placeholder 3"/>
          <p:cNvSpPr txBox="1">
            <a:spLocks/>
          </p:cNvSpPr>
          <p:nvPr/>
        </p:nvSpPr>
        <p:spPr bwMode="auto"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 anchor="ctr"/>
          <a:lstStyle>
            <a:lvl1pPr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r" eaLnBrk="1" hangingPunct="1"/>
            <a:fld id="{F6CB486F-8DBE-A845-A32F-07E5846E1F48}" type="slidenum">
              <a:rPr lang="en-US" sz="900">
                <a:solidFill>
                  <a:srgbClr val="898989"/>
                </a:solidFill>
              </a:rPr>
              <a:pPr algn="r" eaLnBrk="1" hangingPunct="1"/>
              <a:t>24</a:t>
            </a:fld>
            <a:endParaRPr lang="en-US" sz="900" dirty="0">
              <a:solidFill>
                <a:srgbClr val="898989"/>
              </a:solidFill>
            </a:endParaRPr>
          </a:p>
        </p:txBody>
      </p:sp>
      <p:sp>
        <p:nvSpPr>
          <p:cNvPr id="30726" name="Slide Number Placeholder 3"/>
          <p:cNvSpPr txBox="1">
            <a:spLocks/>
          </p:cNvSpPr>
          <p:nvPr/>
        </p:nvSpPr>
        <p:spPr bwMode="auto"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 anchor="ctr"/>
          <a:lstStyle>
            <a:lvl1pPr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r" eaLnBrk="1" hangingPunct="1"/>
            <a:fld id="{8440488D-64CB-ED44-8541-D0591480C774}" type="slidenum">
              <a:rPr lang="en-US" sz="900">
                <a:solidFill>
                  <a:srgbClr val="898989"/>
                </a:solidFill>
              </a:rPr>
              <a:pPr algn="r" eaLnBrk="1" hangingPunct="1"/>
              <a:t>24</a:t>
            </a:fld>
            <a:endParaRPr lang="en-US" sz="900" dirty="0">
              <a:solidFill>
                <a:srgbClr val="898989"/>
              </a:solidFill>
            </a:endParaRPr>
          </a:p>
        </p:txBody>
      </p:sp>
      <p:sp>
        <p:nvSpPr>
          <p:cNvPr id="30727" name="Slide Number Placeholder 3"/>
          <p:cNvSpPr txBox="1">
            <a:spLocks/>
          </p:cNvSpPr>
          <p:nvPr/>
        </p:nvSpPr>
        <p:spPr bwMode="auto"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 anchor="ctr"/>
          <a:lstStyle>
            <a:lvl1pPr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r" eaLnBrk="1" hangingPunct="1"/>
            <a:fld id="{78B82601-DCC0-D74D-B330-EC98966C0DD7}" type="slidenum">
              <a:rPr lang="en-US" sz="900">
                <a:solidFill>
                  <a:srgbClr val="898989"/>
                </a:solidFill>
              </a:rPr>
              <a:pPr algn="r" eaLnBrk="1" hangingPunct="1"/>
              <a:t>24</a:t>
            </a:fld>
            <a:endParaRPr lang="en-US" sz="900" dirty="0">
              <a:solidFill>
                <a:srgbClr val="898989"/>
              </a:solidFill>
            </a:endParaRPr>
          </a:p>
        </p:txBody>
      </p:sp>
      <p:sp>
        <p:nvSpPr>
          <p:cNvPr id="30728" name="TextBox 10"/>
          <p:cNvSpPr txBox="1">
            <a:spLocks noChangeArrowheads="1"/>
          </p:cNvSpPr>
          <p:nvPr/>
        </p:nvSpPr>
        <p:spPr bwMode="auto">
          <a:xfrm>
            <a:off x="122635" y="170260"/>
            <a:ext cx="271463" cy="1964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/>
            <a:fld id="{CFB6CFC8-198C-5F47-82C6-2C9DC7EC153E}" type="slidenum">
              <a:rPr lang="en-US" sz="800">
                <a:solidFill>
                  <a:srgbClr val="E3DED1"/>
                </a:solidFill>
              </a:rPr>
              <a:pPr eaLnBrk="1" hangingPunct="1"/>
              <a:t>24</a:t>
            </a:fld>
            <a:endParaRPr lang="en-US" sz="800" dirty="0">
              <a:solidFill>
                <a:srgbClr val="E3DED1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0" y="105966"/>
            <a:ext cx="9144000" cy="292894"/>
          </a:xfrm>
          <a:prstGeom prst="rect">
            <a:avLst/>
          </a:prstGeom>
          <a:solidFill>
            <a:srgbClr val="5A33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en-US" dirty="0">
              <a:solidFill>
                <a:srgbClr val="F2B800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0" y="0"/>
            <a:ext cx="9144000" cy="113110"/>
          </a:xfrm>
          <a:prstGeom prst="rect">
            <a:avLst/>
          </a:prstGeom>
          <a:solidFill>
            <a:srgbClr val="F2B80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30732" name="Title 3"/>
          <p:cNvSpPr>
            <a:spLocks noGrp="1"/>
          </p:cNvSpPr>
          <p:nvPr>
            <p:ph type="title"/>
          </p:nvPr>
        </p:nvSpPr>
        <p:spPr>
          <a:xfrm>
            <a:off x="539354" y="504825"/>
            <a:ext cx="8065294" cy="385763"/>
          </a:xfrm>
        </p:spPr>
        <p:txBody>
          <a:bodyPr>
            <a:normAutofit fontScale="90000"/>
          </a:bodyPr>
          <a:lstStyle/>
          <a:p>
            <a:pPr algn="ctr"/>
            <a:r>
              <a:rPr lang="en-US" sz="2700" dirty="0">
                <a:solidFill>
                  <a:srgbClr val="5A336F"/>
                </a:solidFill>
                <a:latin typeface="Arial" charset="0"/>
                <a:cs typeface="Arial" charset="0"/>
              </a:rPr>
              <a:t/>
            </a:r>
            <a:br>
              <a:rPr lang="en-US" sz="2700" dirty="0">
                <a:solidFill>
                  <a:srgbClr val="5A336F"/>
                </a:solidFill>
                <a:latin typeface="Arial" charset="0"/>
                <a:cs typeface="Arial" charset="0"/>
              </a:rPr>
            </a:br>
            <a:r>
              <a:rPr lang="en-US" sz="2700" dirty="0">
                <a:solidFill>
                  <a:srgbClr val="5A336F"/>
                </a:solidFill>
                <a:latin typeface="Arial" charset="0"/>
                <a:cs typeface="Arial" charset="0"/>
              </a:rPr>
              <a:t>Solutions: Data Sharing and Connectivity</a:t>
            </a:r>
            <a:br>
              <a:rPr lang="en-US" sz="2700" dirty="0">
                <a:solidFill>
                  <a:srgbClr val="5A336F"/>
                </a:solidFill>
                <a:latin typeface="Arial" charset="0"/>
                <a:cs typeface="Arial" charset="0"/>
              </a:rPr>
            </a:br>
            <a:endParaRPr lang="en-US" sz="2700" dirty="0">
              <a:solidFill>
                <a:srgbClr val="5A336F"/>
              </a:solidFill>
              <a:latin typeface="Arial" charset="0"/>
              <a:cs typeface="Arial" charset="0"/>
            </a:endParaRPr>
          </a:p>
        </p:txBody>
      </p:sp>
      <p:pic>
        <p:nvPicPr>
          <p:cNvPr id="30733" name="Picture 9" descr="NYS_DOH_MedicaidRedesign_purple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0407" y="4793456"/>
            <a:ext cx="1970485" cy="3107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34" name="Rectangle 18"/>
          <p:cNvSpPr>
            <a:spLocks noChangeArrowheads="1"/>
          </p:cNvSpPr>
          <p:nvPr/>
        </p:nvSpPr>
        <p:spPr bwMode="auto">
          <a:xfrm>
            <a:off x="489348" y="894160"/>
            <a:ext cx="8165306" cy="37625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/>
          <a:p>
            <a:pPr marL="342900" indent="-342900">
              <a:buFont typeface="Arial" charset="0"/>
              <a:buChar char="•"/>
            </a:pPr>
            <a:r>
              <a:rPr lang="en-US" dirty="0"/>
              <a:t>Confidentiality Agreement (OCFS + DOH)</a:t>
            </a:r>
          </a:p>
          <a:p>
            <a:pPr marL="685800" lvl="1" indent="-342900">
              <a:buClr>
                <a:schemeClr val="accent2"/>
              </a:buClr>
              <a:buSzPct val="50000"/>
              <a:buFont typeface="Arial" charset="0"/>
              <a:buChar char="•"/>
            </a:pPr>
            <a:r>
              <a:rPr lang="en-US" sz="1600" dirty="0"/>
              <a:t>For connecting NYSID numbers with Medicaid data systems to facilitate outreach and enrollment of CJ involved </a:t>
            </a:r>
            <a:r>
              <a:rPr lang="en-US" sz="1600" dirty="0" smtClean="0"/>
              <a:t>individuals</a:t>
            </a:r>
          </a:p>
          <a:p>
            <a:pPr marL="342900" lvl="1">
              <a:buClr>
                <a:schemeClr val="accent2"/>
              </a:buClr>
              <a:buSzPct val="50000"/>
            </a:pPr>
            <a:endParaRPr lang="en-US" dirty="0"/>
          </a:p>
          <a:p>
            <a:pPr marL="342900" indent="-342900">
              <a:buFont typeface="Arial" charset="0"/>
              <a:buChar char="•"/>
            </a:pPr>
            <a:r>
              <a:rPr lang="en-US" dirty="0"/>
              <a:t>Medicaid Analytics Performance Portal (MAPP) development (OHIP)</a:t>
            </a:r>
          </a:p>
          <a:p>
            <a:pPr marL="685800" lvl="1" indent="-342900">
              <a:buClr>
                <a:schemeClr val="accent2"/>
              </a:buClr>
              <a:buSzPct val="50000"/>
              <a:buFont typeface="Arial" charset="0"/>
              <a:buChar char="•"/>
            </a:pPr>
            <a:r>
              <a:rPr lang="en-US" sz="1600" dirty="0"/>
              <a:t>A web-based portal for greater data sharing and wide scale communication between DOCCS, DCJS, DOH/OHIP + Health Homes, MCO, CMAs, and CJ </a:t>
            </a:r>
            <a:r>
              <a:rPr lang="en-US" sz="1600" dirty="0" smtClean="0"/>
              <a:t>agencies</a:t>
            </a:r>
          </a:p>
          <a:p>
            <a:pPr marL="342900" lvl="1">
              <a:buClr>
                <a:schemeClr val="accent2"/>
              </a:buClr>
              <a:buSzPct val="50000"/>
            </a:pPr>
            <a:endParaRPr lang="en-US" sz="1600" dirty="0"/>
          </a:p>
          <a:p>
            <a:pPr marL="342900" indent="-342900">
              <a:buClr>
                <a:schemeClr val="tx1"/>
              </a:buClr>
              <a:buFont typeface="Arial" charset="0"/>
              <a:buChar char="•"/>
            </a:pPr>
            <a:r>
              <a:rPr lang="en-US" dirty="0"/>
              <a:t>Interagency MOU crafting for sharing of Medicaid Confidential Data (MCD</a:t>
            </a:r>
            <a:r>
              <a:rPr lang="en-US" dirty="0" smtClean="0"/>
              <a:t>)</a:t>
            </a:r>
          </a:p>
          <a:p>
            <a:pPr>
              <a:buClr>
                <a:schemeClr val="tx1"/>
              </a:buClr>
            </a:pPr>
            <a:endParaRPr lang="en-US" dirty="0"/>
          </a:p>
          <a:p>
            <a:pPr marL="342900" indent="-342900">
              <a:buClr>
                <a:schemeClr val="tx1"/>
              </a:buClr>
              <a:buFont typeface="Arial" charset="0"/>
              <a:buChar char="•"/>
            </a:pPr>
            <a:r>
              <a:rPr lang="en-US" dirty="0"/>
              <a:t>Working with the State Prison System for identification of linkages</a:t>
            </a:r>
          </a:p>
          <a:p>
            <a:pPr marL="685800" lvl="1" indent="-342900">
              <a:buClr>
                <a:schemeClr val="accent2"/>
              </a:buClr>
              <a:buSzPct val="50000"/>
              <a:buFont typeface="Arial" charset="0"/>
              <a:buChar char="•"/>
            </a:pPr>
            <a:r>
              <a:rPr lang="en-US" sz="1600" dirty="0"/>
              <a:t>DOCCS has shared a de-identified cohort of 22,000 releases with OHIP to test and refine member-level data matching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June 22, 2015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30F4BC-400C-4AFC-9E06-D490BC4E3447}" type="slidenum">
              <a:rPr lang="en-US" smtClean="0"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5218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Number Placeholder 3"/>
          <p:cNvSpPr txBox="1">
            <a:spLocks/>
          </p:cNvSpPr>
          <p:nvPr/>
        </p:nvSpPr>
        <p:spPr bwMode="auto"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 anchor="ctr"/>
          <a:lstStyle>
            <a:lvl1pPr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r" eaLnBrk="1" hangingPunct="1"/>
            <a:fld id="{3F6D8B5B-9AB6-B043-B1A3-47E847E02FDE}" type="slidenum">
              <a:rPr lang="en-US" sz="900">
                <a:solidFill>
                  <a:srgbClr val="898989"/>
                </a:solidFill>
              </a:rPr>
              <a:pPr algn="r" eaLnBrk="1" hangingPunct="1"/>
              <a:t>25</a:t>
            </a:fld>
            <a:endParaRPr lang="en-US" sz="900" dirty="0">
              <a:solidFill>
                <a:srgbClr val="898989"/>
              </a:solidFill>
            </a:endParaRPr>
          </a:p>
        </p:txBody>
      </p:sp>
      <p:sp>
        <p:nvSpPr>
          <p:cNvPr id="31747" name="Slide Number Placeholder 3"/>
          <p:cNvSpPr txBox="1">
            <a:spLocks/>
          </p:cNvSpPr>
          <p:nvPr/>
        </p:nvSpPr>
        <p:spPr bwMode="auto"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 anchor="ctr"/>
          <a:lstStyle>
            <a:lvl1pPr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r" eaLnBrk="1" hangingPunct="1"/>
            <a:fld id="{12409B5D-FA8D-724E-AFEF-B070A43E1443}" type="slidenum">
              <a:rPr lang="en-US" sz="900">
                <a:solidFill>
                  <a:srgbClr val="898989"/>
                </a:solidFill>
              </a:rPr>
              <a:pPr algn="r" eaLnBrk="1" hangingPunct="1"/>
              <a:t>25</a:t>
            </a:fld>
            <a:endParaRPr lang="en-US" sz="900" dirty="0">
              <a:solidFill>
                <a:srgbClr val="898989"/>
              </a:solidFill>
            </a:endParaRPr>
          </a:p>
        </p:txBody>
      </p:sp>
      <p:sp>
        <p:nvSpPr>
          <p:cNvPr id="31748" name="Slide Number Placeholder 3"/>
          <p:cNvSpPr txBox="1">
            <a:spLocks/>
          </p:cNvSpPr>
          <p:nvPr/>
        </p:nvSpPr>
        <p:spPr bwMode="auto"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 anchor="ctr"/>
          <a:lstStyle>
            <a:lvl1pPr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r" eaLnBrk="1" hangingPunct="1"/>
            <a:fld id="{9BC09FFE-5CBF-5947-9217-C7147560D16D}" type="slidenum">
              <a:rPr lang="en-US" sz="900">
                <a:solidFill>
                  <a:srgbClr val="898989"/>
                </a:solidFill>
              </a:rPr>
              <a:pPr algn="r" eaLnBrk="1" hangingPunct="1"/>
              <a:t>25</a:t>
            </a:fld>
            <a:endParaRPr lang="en-US" sz="900" dirty="0">
              <a:solidFill>
                <a:srgbClr val="898989"/>
              </a:solidFill>
            </a:endParaRPr>
          </a:p>
        </p:txBody>
      </p:sp>
      <p:sp>
        <p:nvSpPr>
          <p:cNvPr id="31749" name="Slide Number Placeholder 3"/>
          <p:cNvSpPr txBox="1">
            <a:spLocks/>
          </p:cNvSpPr>
          <p:nvPr/>
        </p:nvSpPr>
        <p:spPr bwMode="auto"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 anchor="ctr"/>
          <a:lstStyle>
            <a:lvl1pPr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r" eaLnBrk="1" hangingPunct="1"/>
            <a:fld id="{6305C867-1680-1E4E-B383-3CC5940D2E97}" type="slidenum">
              <a:rPr lang="en-US" sz="900">
                <a:solidFill>
                  <a:srgbClr val="898989"/>
                </a:solidFill>
              </a:rPr>
              <a:pPr algn="r" eaLnBrk="1" hangingPunct="1"/>
              <a:t>25</a:t>
            </a:fld>
            <a:endParaRPr lang="en-US" sz="900" dirty="0">
              <a:solidFill>
                <a:srgbClr val="898989"/>
              </a:solidFill>
            </a:endParaRPr>
          </a:p>
        </p:txBody>
      </p:sp>
      <p:sp>
        <p:nvSpPr>
          <p:cNvPr id="31750" name="Slide Number Placeholder 3"/>
          <p:cNvSpPr txBox="1">
            <a:spLocks/>
          </p:cNvSpPr>
          <p:nvPr/>
        </p:nvSpPr>
        <p:spPr bwMode="auto"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 anchor="ctr"/>
          <a:lstStyle>
            <a:lvl1pPr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r" eaLnBrk="1" hangingPunct="1"/>
            <a:fld id="{F22C2E88-7FF9-E84E-B9D9-0AF486302337}" type="slidenum">
              <a:rPr lang="en-US" sz="900">
                <a:solidFill>
                  <a:srgbClr val="898989"/>
                </a:solidFill>
              </a:rPr>
              <a:pPr algn="r" eaLnBrk="1" hangingPunct="1"/>
              <a:t>25</a:t>
            </a:fld>
            <a:endParaRPr lang="en-US" sz="900" dirty="0">
              <a:solidFill>
                <a:srgbClr val="898989"/>
              </a:solidFill>
            </a:endParaRPr>
          </a:p>
        </p:txBody>
      </p:sp>
      <p:sp>
        <p:nvSpPr>
          <p:cNvPr id="31751" name="Slide Number Placeholder 3"/>
          <p:cNvSpPr txBox="1">
            <a:spLocks/>
          </p:cNvSpPr>
          <p:nvPr/>
        </p:nvSpPr>
        <p:spPr bwMode="auto"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 anchor="ctr"/>
          <a:lstStyle>
            <a:lvl1pPr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r" eaLnBrk="1" hangingPunct="1"/>
            <a:fld id="{D3491CE7-9F36-E643-8897-B5175D67FB1A}" type="slidenum">
              <a:rPr lang="en-US" sz="900">
                <a:solidFill>
                  <a:srgbClr val="898989"/>
                </a:solidFill>
              </a:rPr>
              <a:pPr algn="r" eaLnBrk="1" hangingPunct="1"/>
              <a:t>25</a:t>
            </a:fld>
            <a:endParaRPr lang="en-US" sz="900" dirty="0">
              <a:solidFill>
                <a:srgbClr val="898989"/>
              </a:solidFill>
            </a:endParaRPr>
          </a:p>
        </p:txBody>
      </p:sp>
      <p:sp>
        <p:nvSpPr>
          <p:cNvPr id="31752" name="Slide Number Placeholder 3"/>
          <p:cNvSpPr txBox="1">
            <a:spLocks/>
          </p:cNvSpPr>
          <p:nvPr/>
        </p:nvSpPr>
        <p:spPr bwMode="auto"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 anchor="ctr"/>
          <a:lstStyle>
            <a:lvl1pPr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r" eaLnBrk="1" hangingPunct="1"/>
            <a:fld id="{F042B7E1-183D-854E-8519-796D5972CCD4}" type="slidenum">
              <a:rPr lang="en-US" sz="900">
                <a:solidFill>
                  <a:srgbClr val="898989"/>
                </a:solidFill>
              </a:rPr>
              <a:pPr algn="r" eaLnBrk="1" hangingPunct="1"/>
              <a:t>25</a:t>
            </a:fld>
            <a:endParaRPr lang="en-US" sz="900" dirty="0">
              <a:solidFill>
                <a:srgbClr val="898989"/>
              </a:solidFill>
            </a:endParaRPr>
          </a:p>
        </p:txBody>
      </p:sp>
      <p:sp>
        <p:nvSpPr>
          <p:cNvPr id="31753" name="TextBox 11"/>
          <p:cNvSpPr txBox="1">
            <a:spLocks noChangeArrowheads="1"/>
          </p:cNvSpPr>
          <p:nvPr/>
        </p:nvSpPr>
        <p:spPr bwMode="auto">
          <a:xfrm>
            <a:off x="122635" y="170260"/>
            <a:ext cx="271463" cy="1964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/>
            <a:fld id="{3FDC06FC-C62C-E044-9945-6BAB9C2DF4E6}" type="slidenum">
              <a:rPr lang="en-US" sz="800">
                <a:solidFill>
                  <a:srgbClr val="E3DED1"/>
                </a:solidFill>
              </a:rPr>
              <a:pPr eaLnBrk="1" hangingPunct="1"/>
              <a:t>25</a:t>
            </a:fld>
            <a:endParaRPr lang="en-US" sz="800" dirty="0">
              <a:solidFill>
                <a:srgbClr val="E3DED1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0" y="105966"/>
            <a:ext cx="9144000" cy="292894"/>
          </a:xfrm>
          <a:prstGeom prst="rect">
            <a:avLst/>
          </a:prstGeom>
          <a:solidFill>
            <a:srgbClr val="5A33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en-US" dirty="0">
              <a:solidFill>
                <a:srgbClr val="F2B800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0" y="0"/>
            <a:ext cx="9144000" cy="113110"/>
          </a:xfrm>
          <a:prstGeom prst="rect">
            <a:avLst/>
          </a:prstGeom>
          <a:solidFill>
            <a:srgbClr val="F2B80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31756" name="Slide Number Placeholder 13"/>
          <p:cNvSpPr txBox="1">
            <a:spLocks/>
          </p:cNvSpPr>
          <p:nvPr/>
        </p:nvSpPr>
        <p:spPr bwMode="auto">
          <a:xfrm>
            <a:off x="42863" y="4804173"/>
            <a:ext cx="304800" cy="2738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 anchor="ctr"/>
          <a:lstStyle>
            <a:lvl1pPr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r" eaLnBrk="1" hangingPunct="1"/>
            <a:endParaRPr lang="en-US" sz="1200" dirty="0"/>
          </a:p>
        </p:txBody>
      </p:sp>
      <p:sp>
        <p:nvSpPr>
          <p:cNvPr id="31757" name="Title 3"/>
          <p:cNvSpPr>
            <a:spLocks noGrp="1"/>
          </p:cNvSpPr>
          <p:nvPr>
            <p:ph type="title"/>
          </p:nvPr>
        </p:nvSpPr>
        <p:spPr>
          <a:xfrm>
            <a:off x="589360" y="504825"/>
            <a:ext cx="8065294" cy="385763"/>
          </a:xfrm>
        </p:spPr>
        <p:txBody>
          <a:bodyPr>
            <a:normAutofit fontScale="90000"/>
          </a:bodyPr>
          <a:lstStyle/>
          <a:p>
            <a:pPr algn="ctr"/>
            <a:r>
              <a:rPr lang="en-US" sz="2700" dirty="0">
                <a:solidFill>
                  <a:srgbClr val="5A336F"/>
                </a:solidFill>
                <a:latin typeface="Arial" charset="0"/>
                <a:cs typeface="Arial" charset="0"/>
              </a:rPr>
              <a:t/>
            </a:r>
            <a:br>
              <a:rPr lang="en-US" sz="2700" dirty="0">
                <a:solidFill>
                  <a:srgbClr val="5A336F"/>
                </a:solidFill>
                <a:latin typeface="Arial" charset="0"/>
                <a:cs typeface="Arial" charset="0"/>
              </a:rPr>
            </a:br>
            <a:r>
              <a:rPr lang="en-US" sz="2700" dirty="0">
                <a:solidFill>
                  <a:srgbClr val="5A336F"/>
                </a:solidFill>
                <a:latin typeface="Arial" charset="0"/>
                <a:cs typeface="Arial" charset="0"/>
              </a:rPr>
              <a:t>Solutions: Resources</a:t>
            </a:r>
            <a:br>
              <a:rPr lang="en-US" sz="2700" dirty="0">
                <a:solidFill>
                  <a:srgbClr val="5A336F"/>
                </a:solidFill>
                <a:latin typeface="Arial" charset="0"/>
                <a:cs typeface="Arial" charset="0"/>
              </a:rPr>
            </a:br>
            <a:endParaRPr lang="en-US" sz="2700" dirty="0">
              <a:solidFill>
                <a:srgbClr val="5A336F"/>
              </a:solidFill>
              <a:latin typeface="Arial" charset="0"/>
              <a:cs typeface="Arial" charset="0"/>
            </a:endParaRPr>
          </a:p>
        </p:txBody>
      </p:sp>
      <p:pic>
        <p:nvPicPr>
          <p:cNvPr id="31758" name="Picture 9" descr="NYS_DOH_MedicaidRedesign_purple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0407" y="4793456"/>
            <a:ext cx="1970485" cy="3107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59" name="Rectangle 17"/>
          <p:cNvSpPr>
            <a:spLocks noChangeArrowheads="1"/>
          </p:cNvSpPr>
          <p:nvPr/>
        </p:nvSpPr>
        <p:spPr bwMode="auto">
          <a:xfrm>
            <a:off x="457200" y="1047750"/>
            <a:ext cx="8165306" cy="36240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/>
          <a:p>
            <a:pPr marL="342900" indent="-342900">
              <a:buFont typeface="Arial" charset="0"/>
              <a:buChar char="•"/>
            </a:pPr>
            <a:r>
              <a:rPr lang="en-US" sz="2100" dirty="0"/>
              <a:t>Delivery System Incentive Program (DSRIP)</a:t>
            </a:r>
          </a:p>
          <a:p>
            <a:pPr marL="685800" lvl="1" indent="-342900">
              <a:buClr>
                <a:schemeClr val="accent2"/>
              </a:buClr>
              <a:buSzPct val="50000"/>
              <a:buFont typeface="Arial" charset="0"/>
              <a:buChar char="•"/>
            </a:pPr>
            <a:r>
              <a:rPr lang="en-US" dirty="0"/>
              <a:t>$8 billion in federal MRT savings to achieve comprehensive reform of the healthcare safety net system</a:t>
            </a:r>
          </a:p>
          <a:p>
            <a:pPr marL="685800" lvl="1" indent="-342900">
              <a:buClr>
                <a:schemeClr val="accent2"/>
              </a:buClr>
              <a:buSzPct val="50000"/>
              <a:buFont typeface="Arial" charset="0"/>
              <a:buChar char="•"/>
            </a:pPr>
            <a:r>
              <a:rPr lang="en-US" dirty="0"/>
              <a:t>Safety net providers will be required to form Performing Provider Systems (PPS), conduct Community Health Assessments to identify needs in CJ population, and select projects based on those needs; incentive payments contingent on meeting goals</a:t>
            </a:r>
            <a:r>
              <a:rPr lang="en-US" dirty="0" smtClean="0"/>
              <a:t>.</a:t>
            </a:r>
          </a:p>
          <a:p>
            <a:pPr marL="342900" lvl="1">
              <a:buClr>
                <a:schemeClr val="accent2"/>
              </a:buClr>
              <a:buSzPct val="50000"/>
            </a:pPr>
            <a:endParaRPr lang="en-US" dirty="0"/>
          </a:p>
          <a:p>
            <a:pPr marL="342900" indent="-342900">
              <a:buFont typeface="Arial" charset="0"/>
              <a:buChar char="•"/>
            </a:pPr>
            <a:r>
              <a:rPr lang="en-US" sz="2100" dirty="0"/>
              <a:t>Health Homes are an opportunity to address disparities in the care of the criminal justice involved population. Executive Budget includes $5 million in 2015-16 and 2016-17 to establish linkages between Health Homes and Criminal Justice system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June 22, 2015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30F4BC-400C-4AFC-9E06-D490BC4E3447}" type="slidenum">
              <a:rPr lang="en-US" smtClean="0"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0474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Content Placeholder 2"/>
          <p:cNvSpPr>
            <a:spLocks noGrp="1"/>
          </p:cNvSpPr>
          <p:nvPr>
            <p:ph idx="1"/>
          </p:nvPr>
        </p:nvSpPr>
        <p:spPr>
          <a:xfrm>
            <a:off x="466725" y="1369219"/>
            <a:ext cx="7684294" cy="3714750"/>
          </a:xfrm>
        </p:spPr>
        <p:txBody>
          <a:bodyPr/>
          <a:lstStyle/>
          <a:p>
            <a:pPr marL="342900" lvl="1" indent="0">
              <a:lnSpc>
                <a:spcPct val="120000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700" b="1" dirty="0">
                <a:solidFill>
                  <a:srgbClr val="5A336F"/>
                </a:solidFill>
                <a:latin typeface="Calibri" charset="0"/>
              </a:rPr>
              <a:t>Visit the Health Home Website:</a:t>
            </a:r>
          </a:p>
          <a:p>
            <a:pPr marL="342900" lvl="1" indent="0">
              <a:lnSpc>
                <a:spcPct val="120000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700" b="1" dirty="0">
                <a:solidFill>
                  <a:srgbClr val="5A336F"/>
                </a:solidFill>
                <a:latin typeface="Calibri" charset="0"/>
              </a:rPr>
              <a:t>https://www.health.ny.gov/health_care/medicaid/program/medicaid_health_homes/</a:t>
            </a:r>
          </a:p>
          <a:p>
            <a:pPr>
              <a:lnSpc>
                <a:spcPct val="120000"/>
              </a:lnSpc>
              <a:spcBef>
                <a:spcPts val="450"/>
              </a:spcBef>
              <a:spcAft>
                <a:spcPts val="450"/>
              </a:spcAft>
            </a:pPr>
            <a:endParaRPr lang="en-US" sz="1500" dirty="0">
              <a:latin typeface="Calibri" charset="0"/>
            </a:endParaRPr>
          </a:p>
        </p:txBody>
      </p:sp>
      <p:sp>
        <p:nvSpPr>
          <p:cNvPr id="32770" name="Title 1"/>
          <p:cNvSpPr>
            <a:spLocks noGrp="1"/>
          </p:cNvSpPr>
          <p:nvPr>
            <p:ph type="title"/>
          </p:nvPr>
        </p:nvSpPr>
        <p:spPr>
          <a:xfrm>
            <a:off x="1314450" y="521494"/>
            <a:ext cx="6172200" cy="857250"/>
          </a:xfrm>
        </p:spPr>
        <p:txBody>
          <a:bodyPr/>
          <a:lstStyle/>
          <a:p>
            <a:pPr algn="ctr" eaLnBrk="1" hangingPunct="1"/>
            <a:r>
              <a:rPr lang="en-US" sz="2700" dirty="0">
                <a:solidFill>
                  <a:srgbClr val="5A336F"/>
                </a:solidFill>
                <a:latin typeface="Arial" charset="0"/>
                <a:cs typeface="Arial" charset="0"/>
              </a:rPr>
              <a:t>Resources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113110"/>
            <a:ext cx="9144000" cy="292894"/>
          </a:xfrm>
          <a:prstGeom prst="rect">
            <a:avLst/>
          </a:prstGeom>
          <a:solidFill>
            <a:srgbClr val="5A33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en-US" dirty="0">
              <a:solidFill>
                <a:srgbClr val="F2B80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113110"/>
          </a:xfrm>
          <a:prstGeom prst="rect">
            <a:avLst/>
          </a:prstGeom>
          <a:solidFill>
            <a:srgbClr val="F2B80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en-US" dirty="0"/>
          </a:p>
        </p:txBody>
      </p:sp>
      <p:pic>
        <p:nvPicPr>
          <p:cNvPr id="32773" name="Picture 9" descr="NYS_DOH_MedicaidRedesign_purple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5879" y="4725591"/>
            <a:ext cx="1969294" cy="3119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75" name="Slide Number Placeholder 13"/>
          <p:cNvSpPr txBox="1">
            <a:spLocks/>
          </p:cNvSpPr>
          <p:nvPr/>
        </p:nvSpPr>
        <p:spPr bwMode="auto">
          <a:xfrm>
            <a:off x="42863" y="4804173"/>
            <a:ext cx="304800" cy="2738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 anchor="ctr"/>
          <a:lstStyle>
            <a:lvl1pPr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r" eaLnBrk="1" hangingPunct="1"/>
            <a:endParaRPr lang="en-US" sz="12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June 22, 2015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30F4BC-400C-4AFC-9E06-D490BC4E3447}" type="slidenum">
              <a:rPr lang="en-US" smtClean="0"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25808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Monroe County: Initiatives and CJ-HH Pilot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endParaRPr lang="en-US" sz="2400" baseline="30000" dirty="0"/>
          </a:p>
          <a:p>
            <a:pPr marL="0" indent="0" algn="ctr">
              <a:lnSpc>
                <a:spcPct val="150000"/>
              </a:lnSpc>
              <a:spcBef>
                <a:spcPts val="0"/>
              </a:spcBef>
              <a:buNone/>
            </a:pPr>
            <a:r>
              <a:rPr lang="en-US" sz="2400" baseline="30000" dirty="0"/>
              <a:t>Robert Lebman, </a:t>
            </a:r>
            <a:r>
              <a:rPr lang="en-US" sz="2400" baseline="30000" dirty="0" smtClean="0"/>
              <a:t>MA </a:t>
            </a:r>
          </a:p>
          <a:p>
            <a:pPr marL="0" indent="0" algn="ctr">
              <a:lnSpc>
                <a:spcPct val="150000"/>
              </a:lnSpc>
              <a:spcBef>
                <a:spcPts val="0"/>
              </a:spcBef>
              <a:buNone/>
            </a:pPr>
            <a:r>
              <a:rPr lang="en-US" sz="2400" baseline="30000" dirty="0" smtClean="0"/>
              <a:t>President </a:t>
            </a:r>
            <a:r>
              <a:rPr lang="en-US" sz="2400" baseline="30000" dirty="0"/>
              <a:t>&amp; CEO Huther Doyle </a:t>
            </a:r>
            <a:endParaRPr lang="en-US" sz="2400" baseline="30000" dirty="0" smtClean="0"/>
          </a:p>
          <a:p>
            <a:pPr marL="0" indent="0" algn="ctr">
              <a:spcBef>
                <a:spcPts val="0"/>
              </a:spcBef>
              <a:buNone/>
            </a:pPr>
            <a:endParaRPr lang="en-US" sz="2400" baseline="30000" dirty="0" smtClean="0"/>
          </a:p>
          <a:p>
            <a:pPr marL="0" indent="0" algn="ctr">
              <a:lnSpc>
                <a:spcPct val="150000"/>
              </a:lnSpc>
              <a:spcBef>
                <a:spcPts val="0"/>
              </a:spcBef>
              <a:buNone/>
            </a:pPr>
            <a:endParaRPr lang="en-US" sz="2400" baseline="30000" dirty="0" smtClean="0"/>
          </a:p>
          <a:p>
            <a:pPr marL="0" indent="0" algn="ctr">
              <a:lnSpc>
                <a:spcPct val="150000"/>
              </a:lnSpc>
              <a:spcBef>
                <a:spcPts val="0"/>
              </a:spcBef>
              <a:buNone/>
            </a:pPr>
            <a:r>
              <a:rPr lang="en-US" sz="2400" baseline="30000" dirty="0"/>
              <a:t>Rodney Corry, MA, </a:t>
            </a:r>
            <a:r>
              <a:rPr lang="en-US" sz="2400" baseline="30000" dirty="0" smtClean="0"/>
              <a:t>LMHC</a:t>
            </a:r>
            <a:endParaRPr lang="en-US" sz="2400" baseline="30000" dirty="0"/>
          </a:p>
          <a:p>
            <a:pPr marL="0" indent="0" algn="ctr">
              <a:lnSpc>
                <a:spcPct val="150000"/>
              </a:lnSpc>
              <a:spcBef>
                <a:spcPts val="0"/>
              </a:spcBef>
              <a:buNone/>
            </a:pPr>
            <a:r>
              <a:rPr lang="en-US" sz="2400" baseline="30000" dirty="0"/>
              <a:t>Monroe County, Chief, Priority and Socio-Legal Services </a:t>
            </a:r>
            <a:endParaRPr lang="en-US" sz="2400" baseline="30000" dirty="0" smtClean="0"/>
          </a:p>
          <a:p>
            <a:pPr marL="0" indent="0" algn="ctr">
              <a:spcBef>
                <a:spcPts val="0"/>
              </a:spcBef>
              <a:buNone/>
            </a:pPr>
            <a:endParaRPr lang="en-US" sz="2400" baseline="30000" dirty="0" smtClean="0"/>
          </a:p>
          <a:p>
            <a:pPr marL="0" indent="0" algn="ctr">
              <a:spcBef>
                <a:spcPts val="0"/>
              </a:spcBef>
              <a:buNone/>
            </a:pPr>
            <a:endParaRPr lang="en-US" sz="2400" baseline="30000" dirty="0"/>
          </a:p>
          <a:p>
            <a:pPr marL="0" indent="0" algn="ctr">
              <a:spcBef>
                <a:spcPts val="0"/>
              </a:spcBef>
              <a:buNone/>
            </a:pPr>
            <a:r>
              <a:rPr lang="en-US" sz="2400" baseline="30000" dirty="0"/>
              <a:t>Craig Johnson, </a:t>
            </a:r>
            <a:r>
              <a:rPr lang="en-US" sz="2400" baseline="30000" dirty="0" smtClean="0"/>
              <a:t>LMHC</a:t>
            </a:r>
            <a:r>
              <a:rPr lang="en-US" sz="2400" baseline="30000" dirty="0"/>
              <a:t>, </a:t>
            </a:r>
            <a:r>
              <a:rPr lang="en-US" sz="2400" baseline="30000" dirty="0" smtClean="0"/>
              <a:t>CASAC-G</a:t>
            </a:r>
            <a:endParaRPr lang="en-US" sz="2400" baseline="30000" dirty="0"/>
          </a:p>
          <a:p>
            <a:pPr marL="0" indent="0" algn="ctr">
              <a:spcBef>
                <a:spcPts val="0"/>
              </a:spcBef>
              <a:buNone/>
            </a:pPr>
            <a:r>
              <a:rPr lang="en-US" sz="2400" baseline="30000" dirty="0" smtClean="0"/>
              <a:t>Supervisor,</a:t>
            </a:r>
            <a:r>
              <a:rPr lang="en-US" sz="2400" dirty="0" smtClean="0"/>
              <a:t> </a:t>
            </a:r>
            <a:r>
              <a:rPr lang="en-US" sz="2400" baseline="30000" dirty="0"/>
              <a:t>Behavioral Health Programs, Monroe County 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n-US" sz="2400" baseline="30000" dirty="0" smtClean="0"/>
              <a:t>Monroe </a:t>
            </a:r>
            <a:r>
              <a:rPr lang="en-US" sz="2400" baseline="30000" dirty="0"/>
              <a:t>County Correctional Facility</a:t>
            </a:r>
          </a:p>
          <a:p>
            <a:pPr>
              <a:spcBef>
                <a:spcPts val="0"/>
              </a:spcBef>
            </a:pPr>
            <a:endParaRPr lang="en-US" sz="2000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June 22, 2015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30F4BC-400C-4AFC-9E06-D490BC4E3447}" type="slidenum">
              <a:rPr lang="en-US" smtClean="0"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3449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CJ–</a:t>
            </a:r>
            <a:r>
              <a:rPr lang="en-US" sz="2800" dirty="0"/>
              <a:t>HH Pilot lessons Monroe County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457200" y="1276350"/>
            <a:ext cx="8229600" cy="2057400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endParaRPr lang="en-US" sz="3100" baseline="30000" dirty="0" smtClean="0"/>
          </a:p>
          <a:p>
            <a:pPr marL="0" indent="0">
              <a:buNone/>
            </a:pPr>
            <a:r>
              <a:rPr lang="en-US" sz="3100" baseline="30000" dirty="0" smtClean="0"/>
              <a:t>Purpose</a:t>
            </a:r>
          </a:p>
          <a:p>
            <a:pPr marL="0" indent="0">
              <a:buNone/>
            </a:pPr>
            <a:endParaRPr lang="en-US" sz="3100" baseline="30000" dirty="0"/>
          </a:p>
          <a:p>
            <a:pPr marL="0" indent="0">
              <a:buNone/>
            </a:pPr>
            <a:r>
              <a:rPr lang="en-US" sz="3100" baseline="30000" dirty="0"/>
              <a:t>• Brief overview of MH/CJ collaborative activities in Monroe County (pop. 750,000</a:t>
            </a:r>
            <a:r>
              <a:rPr lang="en-US" sz="3100" baseline="30000" dirty="0" smtClean="0"/>
              <a:t>)</a:t>
            </a:r>
          </a:p>
          <a:p>
            <a:pPr marL="0" indent="0">
              <a:buNone/>
            </a:pPr>
            <a:endParaRPr lang="en-US" sz="3100" baseline="30000" dirty="0"/>
          </a:p>
          <a:p>
            <a:pPr marL="0" indent="0">
              <a:buNone/>
            </a:pPr>
            <a:r>
              <a:rPr lang="en-US" sz="3100" baseline="30000" dirty="0"/>
              <a:t>• Organized into regular activities and special </a:t>
            </a:r>
            <a:r>
              <a:rPr lang="en-US" sz="3100" baseline="30000" dirty="0" smtClean="0"/>
              <a:t>projects</a:t>
            </a:r>
          </a:p>
          <a:p>
            <a:pPr marL="0" indent="0">
              <a:buNone/>
            </a:pPr>
            <a:endParaRPr lang="en-US" sz="3100" baseline="30000" dirty="0"/>
          </a:p>
          <a:p>
            <a:pPr marL="0" indent="0">
              <a:buNone/>
            </a:pPr>
            <a:r>
              <a:rPr lang="en-US" sz="3100" baseline="30000" dirty="0"/>
              <a:t>• Highlight opportunities for connections between various community initiatives</a:t>
            </a:r>
          </a:p>
          <a:p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6600" y="3562350"/>
            <a:ext cx="1843171" cy="1388407"/>
          </a:xfrm>
          <a:prstGeom prst="rect">
            <a:avLst/>
          </a:prstGeom>
        </p:spPr>
      </p:pic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June 22, 2015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30F4BC-400C-4AFC-9E06-D490BC4E3447}" type="slidenum">
              <a:rPr lang="en-US" smtClean="0"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3151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CJ–</a:t>
            </a:r>
            <a:r>
              <a:rPr lang="en-US" sz="2800" dirty="0"/>
              <a:t>HH Pilot lessons Monroe County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28750"/>
            <a:ext cx="8229600" cy="3623072"/>
          </a:xfrm>
        </p:spPr>
        <p:txBody>
          <a:bodyPr>
            <a:normAutofit fontScale="62500" lnSpcReduction="20000"/>
          </a:bodyPr>
          <a:lstStyle/>
          <a:p>
            <a:pPr marL="0" indent="0" algn="ctr">
              <a:buNone/>
            </a:pPr>
            <a:r>
              <a:rPr lang="en-US" sz="4000" b="1" baseline="30000" dirty="0" smtClean="0"/>
              <a:t>Regular activities</a:t>
            </a:r>
          </a:p>
          <a:p>
            <a:pPr marL="0" indent="0" algn="ctr">
              <a:buNone/>
            </a:pPr>
            <a:endParaRPr lang="en-US" sz="3600" baseline="30000" dirty="0"/>
          </a:p>
          <a:p>
            <a:pPr marL="0" indent="0">
              <a:buNone/>
            </a:pPr>
            <a:r>
              <a:rPr lang="en-US" sz="3600" baseline="30000" dirty="0"/>
              <a:t>• </a:t>
            </a:r>
            <a:r>
              <a:rPr lang="en-US" sz="3800" baseline="30000" dirty="0"/>
              <a:t>Criminal Justice/Mental Health Committee</a:t>
            </a:r>
          </a:p>
          <a:p>
            <a:pPr marL="0" indent="0">
              <a:buNone/>
            </a:pPr>
            <a:r>
              <a:rPr lang="en-US" sz="3800" baseline="30000" dirty="0"/>
              <a:t>– MCSO; Jail; RPD; Courts; Probation; Parole; District Attorney; Public Defender; RFU; NAMI; Veterans Outreach; </a:t>
            </a:r>
            <a:r>
              <a:rPr lang="en-US" sz="3800" baseline="30000" dirty="0" smtClean="0"/>
              <a:t>MCOMH</a:t>
            </a:r>
          </a:p>
          <a:p>
            <a:pPr marL="0" indent="0">
              <a:buNone/>
            </a:pPr>
            <a:endParaRPr lang="en-US" sz="3800" baseline="30000" dirty="0"/>
          </a:p>
          <a:p>
            <a:pPr marL="0" indent="0">
              <a:buNone/>
            </a:pPr>
            <a:r>
              <a:rPr lang="en-US" sz="3800" baseline="30000" dirty="0"/>
              <a:t>• Emergency Services Committee</a:t>
            </a:r>
          </a:p>
          <a:p>
            <a:pPr marL="0" indent="0">
              <a:buNone/>
            </a:pPr>
            <a:r>
              <a:rPr lang="en-US" sz="3800" baseline="30000" dirty="0"/>
              <a:t>– CPEP &amp; ED; Mobile Crisis; Detox; MCSO; Jail; RPD; 911</a:t>
            </a:r>
            <a:r>
              <a:rPr lang="en-US" sz="3800" baseline="30000" dirty="0" smtClean="0"/>
              <a:t>;EMS</a:t>
            </a:r>
            <a:r>
              <a:rPr lang="en-US" sz="3800" baseline="30000" dirty="0"/>
              <a:t>; OPWDD; START; </a:t>
            </a:r>
            <a:r>
              <a:rPr lang="en-US" sz="3800" baseline="30000" dirty="0" smtClean="0"/>
              <a:t>MCOMH</a:t>
            </a:r>
          </a:p>
          <a:p>
            <a:pPr marL="0" indent="0">
              <a:buNone/>
            </a:pPr>
            <a:endParaRPr lang="en-US" sz="3800" baseline="30000" dirty="0"/>
          </a:p>
          <a:p>
            <a:pPr marL="0" indent="0">
              <a:buNone/>
            </a:pPr>
            <a:r>
              <a:rPr lang="en-US" sz="3800" baseline="30000" dirty="0"/>
              <a:t>• Multi-Jurisdictional Crisis Intervention Task Force</a:t>
            </a:r>
          </a:p>
          <a:p>
            <a:pPr marL="0" indent="0">
              <a:buNone/>
            </a:pPr>
            <a:r>
              <a:rPr lang="en-US" sz="3800" baseline="30000" dirty="0"/>
              <a:t>– All police jurisdictions and two area </a:t>
            </a:r>
            <a:r>
              <a:rPr lang="en-US" sz="3800" baseline="30000" dirty="0" smtClean="0"/>
              <a:t>colleges</a:t>
            </a:r>
          </a:p>
          <a:p>
            <a:pPr marL="0" indent="0">
              <a:buNone/>
            </a:pPr>
            <a:endParaRPr lang="en-US" sz="3800" baseline="30000" dirty="0"/>
          </a:p>
          <a:p>
            <a:pPr marL="0" indent="0">
              <a:buNone/>
            </a:pPr>
            <a:r>
              <a:rPr lang="en-US" sz="3800" baseline="30000" dirty="0"/>
              <a:t>• Forensic Committee at Rochester Psychiatric Center</a:t>
            </a:r>
          </a:p>
          <a:p>
            <a:pPr marL="0" indent="0">
              <a:buNone/>
            </a:pPr>
            <a:r>
              <a:rPr lang="en-US" sz="3800" baseline="30000" dirty="0"/>
              <a:t>– RFU, RPD, MCSO</a:t>
            </a:r>
          </a:p>
          <a:p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June 22, 2015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30F4BC-400C-4AFC-9E06-D490BC4E3447}" type="slidenum">
              <a:rPr lang="en-US" smtClean="0"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9283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CJ–</a:t>
            </a:r>
            <a:r>
              <a:rPr lang="en-US" dirty="0"/>
              <a:t>HH Pilot lessons Monroe County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52550"/>
            <a:ext cx="8229600" cy="3394472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b="1" baseline="30000" dirty="0"/>
              <a:t>Regular activities (continued</a:t>
            </a:r>
            <a:r>
              <a:rPr lang="en-US" b="1" baseline="30000" dirty="0" smtClean="0"/>
              <a:t>)</a:t>
            </a:r>
          </a:p>
          <a:p>
            <a:pPr marL="0" indent="0">
              <a:buNone/>
            </a:pPr>
            <a:endParaRPr lang="en-US" baseline="30000" dirty="0"/>
          </a:p>
          <a:p>
            <a:pPr>
              <a:buFont typeface="Arial"/>
              <a:buChar char="•"/>
            </a:pPr>
            <a:r>
              <a:rPr lang="en-US" baseline="30000" dirty="0" smtClean="0"/>
              <a:t>EDPRT </a:t>
            </a:r>
            <a:r>
              <a:rPr lang="en-US" baseline="30000" dirty="0"/>
              <a:t>Trainings for new police officers</a:t>
            </a:r>
          </a:p>
          <a:p>
            <a:pPr marL="400050" lvl="1" indent="0">
              <a:buNone/>
            </a:pPr>
            <a:r>
              <a:rPr lang="en-US" sz="2600" baseline="30000" dirty="0"/>
              <a:t>– Week long annual training for new classes</a:t>
            </a:r>
          </a:p>
          <a:p>
            <a:pPr marL="400050" lvl="1" indent="0">
              <a:buNone/>
            </a:pPr>
            <a:r>
              <a:rPr lang="en-US" sz="2600" baseline="30000" dirty="0"/>
              <a:t>– Info about mental health, mental hygiene law, other behavioral health </a:t>
            </a:r>
            <a:r>
              <a:rPr lang="en-US" sz="2600" baseline="30000" dirty="0" smtClean="0"/>
              <a:t>topics</a:t>
            </a:r>
          </a:p>
          <a:p>
            <a:pPr marL="400050" lvl="1" indent="0">
              <a:buNone/>
            </a:pPr>
            <a:endParaRPr lang="en-US" baseline="30000" dirty="0"/>
          </a:p>
          <a:p>
            <a:pPr>
              <a:buFont typeface="Arial"/>
              <a:buChar char="•"/>
            </a:pPr>
            <a:r>
              <a:rPr lang="en-US" baseline="30000" dirty="0"/>
              <a:t>MCOMH on call process for clinical consultation to sheriff/police</a:t>
            </a:r>
          </a:p>
          <a:p>
            <a:pPr marL="400050" lvl="1" indent="0">
              <a:buNone/>
            </a:pPr>
            <a:r>
              <a:rPr lang="en-US" sz="2600" baseline="30000" dirty="0"/>
              <a:t>– Real time advisement as incidents occur – Evening and </a:t>
            </a:r>
            <a:r>
              <a:rPr lang="en-US" sz="2600" baseline="30000" dirty="0" smtClean="0"/>
              <a:t>weekends</a:t>
            </a:r>
          </a:p>
          <a:p>
            <a:pPr marL="0" indent="0">
              <a:buNone/>
            </a:pPr>
            <a:endParaRPr lang="en-US" baseline="30000" dirty="0"/>
          </a:p>
          <a:p>
            <a:pPr>
              <a:buFont typeface="Arial"/>
              <a:buChar char="•"/>
            </a:pPr>
            <a:r>
              <a:rPr lang="en-US" baseline="30000" dirty="0" smtClean="0"/>
              <a:t>Transition </a:t>
            </a:r>
            <a:r>
              <a:rPr lang="en-US" baseline="30000" dirty="0"/>
              <a:t>Management in MH Court</a:t>
            </a:r>
          </a:p>
          <a:p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June 22, 2015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30F4BC-400C-4AFC-9E06-D490BC4E3447}" type="slidenum">
              <a:rPr lang="en-US" smtClean="0"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328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CJ–</a:t>
            </a:r>
            <a:r>
              <a:rPr lang="en-US" dirty="0"/>
              <a:t>HH Pilot lessons Monroe County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52550"/>
            <a:ext cx="8229600" cy="339447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b="1" baseline="30000" dirty="0"/>
              <a:t>Special Projects</a:t>
            </a:r>
          </a:p>
          <a:p>
            <a:pPr marL="0" indent="0">
              <a:buNone/>
            </a:pPr>
            <a:r>
              <a:rPr lang="en-US" sz="2800" baseline="30000" dirty="0"/>
              <a:t>• DCJS grant</a:t>
            </a:r>
          </a:p>
          <a:p>
            <a:pPr marL="400050" lvl="1" indent="0">
              <a:buNone/>
            </a:pPr>
            <a:r>
              <a:rPr lang="en-US" sz="2000" baseline="30000" dirty="0"/>
              <a:t>– Sequential mapping exercise</a:t>
            </a:r>
          </a:p>
          <a:p>
            <a:pPr marL="400050" lvl="1" indent="0">
              <a:buNone/>
            </a:pPr>
            <a:r>
              <a:rPr lang="en-US" sz="2000" baseline="30000" dirty="0"/>
              <a:t>– Technical assistance re: probation peer </a:t>
            </a:r>
            <a:r>
              <a:rPr lang="en-US" sz="2000" baseline="30000" dirty="0" smtClean="0"/>
              <a:t>groups</a:t>
            </a:r>
          </a:p>
          <a:p>
            <a:pPr marL="400050" lvl="1" indent="0">
              <a:buNone/>
            </a:pPr>
            <a:endParaRPr lang="en-US" sz="2000" baseline="30000" dirty="0"/>
          </a:p>
          <a:p>
            <a:pPr marL="0" indent="0">
              <a:buNone/>
            </a:pPr>
            <a:r>
              <a:rPr lang="en-US" baseline="30000" dirty="0"/>
              <a:t>• </a:t>
            </a:r>
            <a:r>
              <a:rPr lang="en-US" sz="2800" baseline="30000" dirty="0"/>
              <a:t>MH/</a:t>
            </a:r>
            <a:r>
              <a:rPr lang="en-US" sz="2800" baseline="30000" dirty="0" smtClean="0"/>
              <a:t>Jail Data matching project</a:t>
            </a:r>
            <a:endParaRPr lang="en-US" sz="2800" baseline="30000" dirty="0"/>
          </a:p>
          <a:p>
            <a:pPr marL="400050" lvl="1" indent="0">
              <a:buNone/>
            </a:pPr>
            <a:r>
              <a:rPr lang="en-US" sz="2200" baseline="30000" dirty="0"/>
              <a:t>– automated process to match new jail admissions with mental health service utilization data to inform jail staff and current providers (implemented March 2015</a:t>
            </a:r>
            <a:r>
              <a:rPr lang="en-US" sz="2200" baseline="30000" dirty="0" smtClean="0"/>
              <a:t>)</a:t>
            </a:r>
          </a:p>
          <a:p>
            <a:pPr marL="400050" lvl="1" indent="0">
              <a:buNone/>
            </a:pPr>
            <a:endParaRPr lang="en-US" sz="2200" baseline="30000" dirty="0"/>
          </a:p>
          <a:p>
            <a:pPr marL="0" indent="0">
              <a:buNone/>
            </a:pPr>
            <a:r>
              <a:rPr lang="en-US" sz="2800" baseline="30000" dirty="0"/>
              <a:t>• </a:t>
            </a:r>
            <a:r>
              <a:rPr lang="en-US" sz="2800" baseline="30000" dirty="0" smtClean="0"/>
              <a:t>Trauma Informed Practices consultation and </a:t>
            </a:r>
            <a:r>
              <a:rPr lang="en-US" sz="2800" baseline="30000" dirty="0"/>
              <a:t>training for all jail staff</a:t>
            </a:r>
          </a:p>
          <a:p>
            <a:pPr marL="400050" lvl="1" indent="0">
              <a:buNone/>
            </a:pPr>
            <a:r>
              <a:rPr lang="en-US" sz="2000" baseline="30000" dirty="0"/>
              <a:t>– Scheduled for Fall 2015</a:t>
            </a:r>
            <a:endParaRPr lang="en-US" sz="2000" dirty="0"/>
          </a:p>
          <a:p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June 22, 2015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30F4BC-400C-4AFC-9E06-D490BC4E3447}" type="slidenum">
              <a:rPr lang="en-US" smtClean="0"/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38138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CJ–</a:t>
            </a:r>
            <a:r>
              <a:rPr lang="en-US" dirty="0"/>
              <a:t>HH Pilot lessons Monroe County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en-US" b="1" baseline="30000" dirty="0"/>
              <a:t>Health Home Pilot to </a:t>
            </a:r>
            <a:r>
              <a:rPr lang="en-US" b="1" baseline="30000" dirty="0" smtClean="0"/>
              <a:t>date</a:t>
            </a:r>
          </a:p>
          <a:p>
            <a:pPr marL="0" indent="0">
              <a:buNone/>
            </a:pPr>
            <a:endParaRPr lang="en-US" baseline="30000" dirty="0"/>
          </a:p>
          <a:p>
            <a:pPr marL="0" indent="0">
              <a:buNone/>
            </a:pPr>
            <a:r>
              <a:rPr lang="en-US" sz="2800" baseline="30000" dirty="0"/>
              <a:t>• Care Manager assigned part-time to County </a:t>
            </a:r>
            <a:r>
              <a:rPr lang="en-US" sz="2800" baseline="30000" dirty="0" smtClean="0"/>
              <a:t>Jail</a:t>
            </a:r>
          </a:p>
          <a:p>
            <a:pPr marL="0" indent="0">
              <a:buNone/>
            </a:pPr>
            <a:endParaRPr lang="en-US" sz="2800" baseline="30000" dirty="0"/>
          </a:p>
          <a:p>
            <a:pPr marL="0" indent="0">
              <a:buNone/>
            </a:pPr>
            <a:r>
              <a:rPr lang="en-US" sz="2800" baseline="30000" dirty="0"/>
              <a:t>• Works with facility staff to identify eligible inmates 3 months pre-</a:t>
            </a:r>
            <a:r>
              <a:rPr lang="en-US" sz="2800" baseline="30000" dirty="0" smtClean="0"/>
              <a:t>release</a:t>
            </a:r>
          </a:p>
          <a:p>
            <a:pPr marL="0" indent="0">
              <a:buNone/>
            </a:pPr>
            <a:endParaRPr lang="en-US" sz="2800" baseline="30000" dirty="0"/>
          </a:p>
          <a:p>
            <a:pPr marL="0" indent="0">
              <a:buNone/>
            </a:pPr>
            <a:r>
              <a:rPr lang="en-US" sz="2800" baseline="30000" dirty="0"/>
              <a:t>• Does assessment and ascertains </a:t>
            </a:r>
            <a:r>
              <a:rPr lang="en-US" sz="2800" baseline="30000" dirty="0" smtClean="0"/>
              <a:t>interest</a:t>
            </a:r>
          </a:p>
          <a:p>
            <a:pPr marL="0" indent="0">
              <a:buNone/>
            </a:pPr>
            <a:endParaRPr lang="en-US" sz="2800" baseline="30000" dirty="0"/>
          </a:p>
          <a:p>
            <a:pPr marL="0" indent="0">
              <a:buNone/>
            </a:pPr>
            <a:r>
              <a:rPr lang="en-US" sz="2800" baseline="30000" dirty="0"/>
              <a:t>• Identifies re-entry needs: housing, insurance, primary care, mental </a:t>
            </a:r>
            <a:r>
              <a:rPr lang="en-US" sz="2800" baseline="30000" dirty="0" smtClean="0"/>
              <a:t>      health/substance </a:t>
            </a:r>
            <a:r>
              <a:rPr lang="en-US" sz="2800" baseline="30000" dirty="0"/>
              <a:t>abuse, vocational/educational ...</a:t>
            </a:r>
            <a:r>
              <a:rPr lang="en-US" sz="2800" baseline="30000" dirty="0" smtClean="0"/>
              <a:t>.</a:t>
            </a:r>
          </a:p>
          <a:p>
            <a:pPr marL="0" indent="0">
              <a:buNone/>
            </a:pPr>
            <a:endParaRPr lang="en-US" sz="2800" baseline="30000" dirty="0"/>
          </a:p>
          <a:p>
            <a:pPr marL="0" indent="0">
              <a:buNone/>
            </a:pPr>
            <a:r>
              <a:rPr lang="en-US" sz="2800" baseline="30000" dirty="0"/>
              <a:t>• Develops interim plan with </a:t>
            </a:r>
            <a:r>
              <a:rPr lang="en-US" sz="2800" baseline="30000" dirty="0" smtClean="0"/>
              <a:t>inmate</a:t>
            </a:r>
          </a:p>
          <a:p>
            <a:pPr marL="0" indent="0">
              <a:buNone/>
            </a:pPr>
            <a:endParaRPr lang="en-US" sz="2800" baseline="30000" dirty="0"/>
          </a:p>
          <a:p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June 22, 2015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30F4BC-400C-4AFC-9E06-D490BC4E3447}" type="slidenum">
              <a:rPr lang="en-US" smtClean="0"/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1085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CJ–</a:t>
            </a:r>
            <a:r>
              <a:rPr lang="en-US" dirty="0"/>
              <a:t>HH Pilot lessons Monroe County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b="1" baseline="30000" dirty="0" smtClean="0"/>
              <a:t>Pilot continued</a:t>
            </a:r>
          </a:p>
          <a:p>
            <a:pPr marL="0" indent="0" algn="ctr">
              <a:buNone/>
            </a:pPr>
            <a:endParaRPr lang="en-US" baseline="30000" dirty="0"/>
          </a:p>
          <a:p>
            <a:pPr marL="0" indent="0">
              <a:buNone/>
            </a:pPr>
            <a:r>
              <a:rPr lang="en-US" baseline="30000" dirty="0"/>
              <a:t>• </a:t>
            </a:r>
            <a:r>
              <a:rPr lang="en-US" sz="2800" baseline="30000" dirty="0"/>
              <a:t>Post release: assists in opening/reactivating </a:t>
            </a:r>
            <a:r>
              <a:rPr lang="en-US" sz="2800" baseline="30000" dirty="0" smtClean="0"/>
              <a:t>Medicaid</a:t>
            </a:r>
          </a:p>
          <a:p>
            <a:pPr marL="0" indent="0">
              <a:buNone/>
            </a:pPr>
            <a:endParaRPr lang="en-US" sz="2800" baseline="30000" dirty="0"/>
          </a:p>
          <a:p>
            <a:pPr marL="0" indent="0">
              <a:buNone/>
            </a:pPr>
            <a:r>
              <a:rPr lang="en-US" sz="2800" baseline="30000" dirty="0"/>
              <a:t>• Enrolls released inmate in Health </a:t>
            </a:r>
            <a:r>
              <a:rPr lang="en-US" sz="2800" baseline="30000" dirty="0" smtClean="0"/>
              <a:t>Home</a:t>
            </a:r>
          </a:p>
          <a:p>
            <a:pPr marL="0" indent="0">
              <a:buNone/>
            </a:pPr>
            <a:endParaRPr lang="en-US" sz="2800" baseline="30000" dirty="0"/>
          </a:p>
          <a:p>
            <a:pPr marL="0" indent="0">
              <a:buNone/>
            </a:pPr>
            <a:r>
              <a:rPr lang="en-US" sz="2800" baseline="30000" dirty="0"/>
              <a:t>• Implements Care Plan and provides necessary support</a:t>
            </a:r>
          </a:p>
          <a:p>
            <a:pPr marL="0" indent="0">
              <a:buNone/>
            </a:pPr>
            <a:endParaRPr lang="en-US" sz="2800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June 22, 2015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30F4BC-400C-4AFC-9E06-D490BC4E3447}" type="slidenum">
              <a:rPr lang="en-US" smtClean="0"/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6520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CJ–</a:t>
            </a:r>
            <a:r>
              <a:rPr lang="en-US" dirty="0"/>
              <a:t>HH Pilot lessons Monroe County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52550"/>
            <a:ext cx="8229600" cy="3546872"/>
          </a:xfrm>
        </p:spPr>
        <p:txBody>
          <a:bodyPr/>
          <a:lstStyle/>
          <a:p>
            <a:pPr marL="0" indent="0" algn="ctr">
              <a:buNone/>
            </a:pPr>
            <a:r>
              <a:rPr lang="en-US" b="1" baseline="30000" dirty="0"/>
              <a:t>Pilot evolving</a:t>
            </a:r>
          </a:p>
          <a:p>
            <a:pPr marL="0" indent="0">
              <a:buNone/>
            </a:pPr>
            <a:r>
              <a:rPr lang="en-US" baseline="30000" dirty="0"/>
              <a:t>• </a:t>
            </a:r>
            <a:r>
              <a:rPr lang="en-US" sz="2400" baseline="30000" dirty="0"/>
              <a:t>Discussions underway to implement Vivitrol induction pre-release for appropriate </a:t>
            </a:r>
            <a:r>
              <a:rPr lang="en-US" sz="2400" baseline="30000" dirty="0" smtClean="0"/>
              <a:t>inmates</a:t>
            </a:r>
          </a:p>
          <a:p>
            <a:pPr marL="0" indent="0">
              <a:buNone/>
            </a:pPr>
            <a:endParaRPr lang="en-US" sz="2400" baseline="30000" dirty="0"/>
          </a:p>
          <a:p>
            <a:pPr marL="0" indent="0">
              <a:buNone/>
            </a:pPr>
            <a:r>
              <a:rPr lang="en-US" sz="2400" baseline="30000" dirty="0"/>
              <a:t>• Presentations have been made to Assistant DAs: Health Home services; </a:t>
            </a:r>
            <a:r>
              <a:rPr lang="en-US" sz="2400" baseline="30000" dirty="0" smtClean="0"/>
              <a:t>Vivitrol</a:t>
            </a:r>
          </a:p>
          <a:p>
            <a:pPr marL="0" indent="0">
              <a:buNone/>
            </a:pPr>
            <a:endParaRPr lang="en-US" sz="2400" baseline="30000" dirty="0"/>
          </a:p>
          <a:p>
            <a:pPr marL="0" indent="0">
              <a:buNone/>
            </a:pPr>
            <a:r>
              <a:rPr lang="en-US" sz="2400" baseline="30000" dirty="0"/>
              <a:t>• Individuals who may be eligible for Health Home and who have a drug use history will be identified at </a:t>
            </a:r>
            <a:r>
              <a:rPr lang="en-US" sz="2400" baseline="30000" dirty="0" smtClean="0"/>
              <a:t>arraignment</a:t>
            </a:r>
          </a:p>
          <a:p>
            <a:pPr marL="0" indent="0">
              <a:buNone/>
            </a:pPr>
            <a:endParaRPr lang="en-US" sz="2400" baseline="30000" dirty="0"/>
          </a:p>
          <a:p>
            <a:pPr marL="0" indent="0">
              <a:buNone/>
            </a:pPr>
            <a:r>
              <a:rPr lang="en-US" sz="2400" baseline="30000" dirty="0"/>
              <a:t>• Health Home Care Manager will be assigned to Drug Court, DWI Court and Mental Health Court</a:t>
            </a:r>
          </a:p>
          <a:p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June 22, 2015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30F4BC-400C-4AFC-9E06-D490BC4E3447}" type="slidenum">
              <a:rPr lang="en-US" smtClean="0"/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5496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CJ–</a:t>
            </a:r>
            <a:r>
              <a:rPr lang="en-US" dirty="0"/>
              <a:t>HH Pilot lessons Monroe County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US" baseline="30000" dirty="0" smtClean="0"/>
              <a:t>Pilot</a:t>
            </a:r>
            <a:r>
              <a:rPr lang="en-US" dirty="0" smtClean="0"/>
              <a:t> </a:t>
            </a:r>
            <a:r>
              <a:rPr lang="en-US" baseline="30000" dirty="0" smtClean="0"/>
              <a:t>Evolving </a:t>
            </a:r>
            <a:r>
              <a:rPr lang="en-US" sz="2400" baseline="30000" dirty="0" smtClean="0"/>
              <a:t>(continued)</a:t>
            </a:r>
          </a:p>
          <a:p>
            <a:pPr marL="0" indent="0" algn="ctr">
              <a:buNone/>
            </a:pPr>
            <a:endParaRPr lang="en-US" baseline="30000" dirty="0"/>
          </a:p>
          <a:p>
            <a:pPr>
              <a:buFont typeface="Arial"/>
              <a:buChar char="•"/>
            </a:pPr>
            <a:r>
              <a:rPr lang="en-US" sz="2400" baseline="30000" dirty="0" smtClean="0"/>
              <a:t>Comprehensive </a:t>
            </a:r>
            <a:r>
              <a:rPr lang="en-US" sz="2400" baseline="30000" dirty="0"/>
              <a:t>Assessment will be completed and Care Plan </a:t>
            </a:r>
            <a:r>
              <a:rPr lang="en-US" sz="2400" baseline="30000" dirty="0" smtClean="0"/>
              <a:t>developed</a:t>
            </a:r>
          </a:p>
          <a:p>
            <a:pPr marL="0" indent="0">
              <a:buNone/>
            </a:pPr>
            <a:endParaRPr lang="en-US" sz="2400" baseline="30000" dirty="0"/>
          </a:p>
          <a:p>
            <a:pPr>
              <a:buFont typeface="Arial"/>
              <a:buChar char="•"/>
            </a:pPr>
            <a:r>
              <a:rPr lang="en-US" sz="2400" baseline="30000" dirty="0" smtClean="0"/>
              <a:t>Care </a:t>
            </a:r>
            <a:r>
              <a:rPr lang="en-US" sz="2400" baseline="30000" dirty="0"/>
              <a:t>Manager will make regular reports to the Court and/or </a:t>
            </a:r>
            <a:r>
              <a:rPr lang="en-US" sz="2400" baseline="30000" dirty="0" smtClean="0"/>
              <a:t>Probation</a:t>
            </a:r>
          </a:p>
          <a:p>
            <a:pPr>
              <a:buFont typeface="Arial"/>
              <a:buChar char="•"/>
            </a:pPr>
            <a:endParaRPr lang="en-US" sz="2400" baseline="30000" dirty="0" smtClean="0"/>
          </a:p>
          <a:p>
            <a:pPr>
              <a:buFont typeface="Arial"/>
              <a:buChar char="•"/>
            </a:pPr>
            <a:r>
              <a:rPr lang="en-US" sz="2400" baseline="30000" dirty="0" smtClean="0"/>
              <a:t>District </a:t>
            </a:r>
            <a:r>
              <a:rPr lang="en-US" sz="2400" baseline="30000" dirty="0"/>
              <a:t>Attorney will arrange presentations to Bar Association and Judges to expand model across criminal justice </a:t>
            </a:r>
            <a:r>
              <a:rPr lang="en-US" sz="2400" baseline="30000" dirty="0" smtClean="0"/>
              <a:t>system</a:t>
            </a:r>
          </a:p>
          <a:p>
            <a:pPr>
              <a:buFont typeface="Arial"/>
              <a:buChar char="•"/>
            </a:pPr>
            <a:endParaRPr lang="en-US" sz="2400" baseline="30000" dirty="0"/>
          </a:p>
          <a:p>
            <a:pPr>
              <a:buFont typeface="Arial"/>
              <a:buChar char="•"/>
            </a:pPr>
            <a:r>
              <a:rPr lang="en-US" sz="2400" baseline="30000" dirty="0" smtClean="0"/>
              <a:t>Re</a:t>
            </a:r>
            <a:r>
              <a:rPr lang="en-US" sz="2400" baseline="30000" dirty="0"/>
              <a:t>-entry Task Force will place Care Manager in area state facility and replicate Monroe County Jail model</a:t>
            </a:r>
          </a:p>
          <a:p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June 22, 2015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30F4BC-400C-4AFC-9E06-D490BC4E3447}" type="slidenum">
              <a:rPr lang="en-US" smtClean="0"/>
              <a:t>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2498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CJ –HH Pilot lessons Monroe County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b="1" baseline="30000" dirty="0"/>
              <a:t>Future </a:t>
            </a:r>
            <a:r>
              <a:rPr lang="en-US" b="1" baseline="30000" dirty="0" smtClean="0"/>
              <a:t>Work</a:t>
            </a:r>
          </a:p>
          <a:p>
            <a:pPr marL="0" indent="0" algn="ctr">
              <a:buNone/>
            </a:pPr>
            <a:endParaRPr lang="en-US" b="1" baseline="30000" dirty="0"/>
          </a:p>
          <a:p>
            <a:pPr marL="0" indent="0">
              <a:buNone/>
            </a:pPr>
            <a:r>
              <a:rPr lang="en-US" baseline="30000" dirty="0"/>
              <a:t>• </a:t>
            </a:r>
            <a:r>
              <a:rPr lang="en-US" sz="2800" baseline="30000" dirty="0"/>
              <a:t>Health Home lead agency, Correctional staff and Monroe County Socio-Legal will begin meeting to identify areas where information should/can be shared and services </a:t>
            </a:r>
            <a:r>
              <a:rPr lang="en-US" sz="2800" baseline="30000" dirty="0" smtClean="0"/>
              <a:t>coordinated</a:t>
            </a:r>
          </a:p>
          <a:p>
            <a:pPr marL="0" indent="0">
              <a:buNone/>
            </a:pPr>
            <a:endParaRPr lang="en-US" sz="2800" baseline="30000" dirty="0"/>
          </a:p>
          <a:p>
            <a:pPr marL="0" indent="0">
              <a:buNone/>
            </a:pPr>
            <a:r>
              <a:rPr lang="en-US" sz="2800" baseline="30000" dirty="0"/>
              <a:t>• The potential for collaborating to track and measure outcomes will be explored</a:t>
            </a:r>
          </a:p>
          <a:p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June 22, 2015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30F4BC-400C-4AFC-9E06-D490BC4E3447}" type="slidenum">
              <a:rPr lang="en-US" smtClean="0"/>
              <a:t>36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44318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14350"/>
            <a:ext cx="8229600" cy="857250"/>
          </a:xfrm>
        </p:spPr>
        <p:txBody>
          <a:bodyPr>
            <a:noAutofit/>
          </a:bodyPr>
          <a:lstStyle/>
          <a:p>
            <a:r>
              <a:rPr lang="en-US" sz="2400" dirty="0" smtClean="0"/>
              <a:t>Schenectady County Collaboration:</a:t>
            </a:r>
            <a:br>
              <a:rPr lang="en-US" sz="2400" dirty="0" smtClean="0"/>
            </a:br>
            <a:r>
              <a:rPr lang="en-US" sz="2400" dirty="0" smtClean="0"/>
              <a:t>Mental Health, Criminal Justice and Health Home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en-US" sz="2800" dirty="0" smtClean="0"/>
          </a:p>
          <a:p>
            <a:pPr marL="0" indent="0" algn="ctr">
              <a:buNone/>
            </a:pPr>
            <a:endParaRPr lang="en-US" sz="2800" dirty="0" smtClean="0"/>
          </a:p>
          <a:p>
            <a:pPr marL="0" indent="0" algn="ctr">
              <a:buNone/>
            </a:pPr>
            <a:r>
              <a:rPr lang="en-US" sz="2400" dirty="0" smtClean="0"/>
              <a:t>Darin Samaha, LCSW-R</a:t>
            </a:r>
          </a:p>
          <a:p>
            <a:pPr marL="0" indent="0" algn="ctr">
              <a:buNone/>
            </a:pPr>
            <a:r>
              <a:rPr lang="en-US" sz="2400" dirty="0" smtClean="0"/>
              <a:t>Director of Community Services</a:t>
            </a:r>
          </a:p>
          <a:p>
            <a:pPr marL="0" indent="0" algn="ctr">
              <a:buNone/>
            </a:pPr>
            <a:r>
              <a:rPr lang="en-US" sz="2400" dirty="0" smtClean="0"/>
              <a:t>Schenectady County</a:t>
            </a:r>
            <a:endParaRPr lang="en-US" sz="2400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June 22, 2015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30F4BC-400C-4AFC-9E06-D490BC4E3447}" type="slidenum">
              <a:rPr lang="en-US" smtClean="0"/>
              <a:t>37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59879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Schenectady County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 smtClean="0"/>
              <a:t>Overview of MH/CJ collaborations in Schenectady County (pop. 155,000)</a:t>
            </a:r>
          </a:p>
          <a:p>
            <a:pPr marL="0" indent="0">
              <a:buNone/>
            </a:pPr>
            <a:endParaRPr lang="en-US" sz="2000" dirty="0" smtClean="0"/>
          </a:p>
          <a:p>
            <a:pPr marL="0" indent="0">
              <a:buNone/>
            </a:pPr>
            <a:r>
              <a:rPr lang="en-US" sz="2000" dirty="0" smtClean="0"/>
              <a:t>Schenectady County JMHCP Phase 1(January 2014)</a:t>
            </a:r>
          </a:p>
          <a:p>
            <a:pPr marL="0" indent="0">
              <a:buNone/>
            </a:pPr>
            <a:endParaRPr lang="en-US" sz="2000" dirty="0" smtClean="0"/>
          </a:p>
          <a:p>
            <a:pPr marL="0" indent="0">
              <a:buNone/>
            </a:pPr>
            <a:r>
              <a:rPr lang="en-US" sz="2000" dirty="0" smtClean="0"/>
              <a:t>Changing Environment - Changing strategies (building the plane as it’s flying)</a:t>
            </a:r>
          </a:p>
          <a:p>
            <a:pPr marL="0" indent="0">
              <a:buNone/>
            </a:pPr>
            <a:endParaRPr lang="en-US" sz="2400" dirty="0" smtClean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endParaRPr lang="en-US" sz="2400" dirty="0" smtClean="0"/>
          </a:p>
          <a:p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June 22, 2015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30F4BC-400C-4AFC-9E06-D490BC4E3447}" type="slidenum">
              <a:rPr lang="en-US" smtClean="0"/>
              <a:t>38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1076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Schenectady County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52550"/>
            <a:ext cx="8229600" cy="339447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1800" dirty="0" smtClean="0"/>
              <a:t>Collaboration pre JMHCP</a:t>
            </a:r>
          </a:p>
          <a:p>
            <a:pPr marL="0" indent="0" algn="ctr">
              <a:buNone/>
            </a:pPr>
            <a:endParaRPr lang="en-US" sz="1800" dirty="0" smtClean="0"/>
          </a:p>
          <a:p>
            <a:r>
              <a:rPr lang="en-US" sz="1800" dirty="0" smtClean="0"/>
              <a:t>Mental Health Courts (City and County)</a:t>
            </a:r>
          </a:p>
          <a:p>
            <a:r>
              <a:rPr lang="en-US" sz="1800" dirty="0" smtClean="0"/>
              <a:t>Trauma Trainings</a:t>
            </a:r>
          </a:p>
          <a:p>
            <a:r>
              <a:rPr lang="en-US" sz="1800" dirty="0"/>
              <a:t>SPOA</a:t>
            </a:r>
          </a:p>
          <a:p>
            <a:r>
              <a:rPr lang="en-US" sz="1800" dirty="0"/>
              <a:t>County Re-Entry </a:t>
            </a:r>
            <a:r>
              <a:rPr lang="en-US" sz="1800" dirty="0" smtClean="0"/>
              <a:t>Taskforce</a:t>
            </a:r>
            <a:endParaRPr lang="en-US" sz="1800" dirty="0"/>
          </a:p>
          <a:p>
            <a:r>
              <a:rPr lang="en-US" sz="1800" dirty="0" smtClean="0"/>
              <a:t>Probation</a:t>
            </a:r>
            <a:r>
              <a:rPr lang="en-US" sz="1800" dirty="0"/>
              <a:t>, Mental Health and Peer Specialist Supervision Groups </a:t>
            </a:r>
            <a:endParaRPr lang="en-US" sz="1800" dirty="0" smtClean="0"/>
          </a:p>
          <a:p>
            <a:pPr lvl="1"/>
            <a:r>
              <a:rPr lang="en-US" sz="1400" dirty="0" smtClean="0"/>
              <a:t>“Tweaking” the model</a:t>
            </a:r>
          </a:p>
          <a:p>
            <a:r>
              <a:rPr lang="en-US" sz="1800" dirty="0" smtClean="0"/>
              <a:t>Specialized Mental Health Probation Officers</a:t>
            </a:r>
          </a:p>
          <a:p>
            <a:r>
              <a:rPr lang="en-US" sz="1800" dirty="0" smtClean="0"/>
              <a:t>Executive Leadership Committee</a:t>
            </a:r>
            <a:endParaRPr lang="en-US" sz="1800" dirty="0"/>
          </a:p>
          <a:p>
            <a:endParaRPr lang="en-US" sz="1800" dirty="0" smtClean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June 22, 2015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30F4BC-400C-4AFC-9E06-D490BC4E3447}" type="slidenum">
              <a:rPr lang="en-US" smtClean="0"/>
              <a:t>39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3694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0" dirty="0"/>
              <a:t>Post JMHCP and Jail MH Grant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276350"/>
            <a:ext cx="8229600" cy="3394472"/>
          </a:xfrm>
        </p:spPr>
        <p:txBody>
          <a:bodyPr>
            <a:normAutofit fontScale="92500" lnSpcReduction="20000"/>
          </a:bodyPr>
          <a:lstStyle/>
          <a:p>
            <a:r>
              <a:rPr lang="en-US" sz="2400" dirty="0" smtClean="0"/>
              <a:t>Sequential intercept mapping (SIM)</a:t>
            </a:r>
          </a:p>
          <a:p>
            <a:pPr marL="0" indent="0">
              <a:buNone/>
            </a:pPr>
            <a:endParaRPr lang="en-US" sz="2400" dirty="0" smtClean="0"/>
          </a:p>
          <a:p>
            <a:r>
              <a:rPr lang="en-US" sz="2400" dirty="0" smtClean="0"/>
              <a:t>Veterans-Track</a:t>
            </a:r>
          </a:p>
          <a:p>
            <a:pPr marL="0" indent="0">
              <a:buNone/>
            </a:pPr>
            <a:endParaRPr lang="en-US" sz="2400" dirty="0" smtClean="0"/>
          </a:p>
          <a:p>
            <a:r>
              <a:rPr lang="en-US" sz="2400" dirty="0" smtClean="0"/>
              <a:t>Mental Health &amp; Substance Abuse training for Public </a:t>
            </a:r>
            <a:r>
              <a:rPr lang="en-US" sz="2400" dirty="0"/>
              <a:t>D</a:t>
            </a:r>
            <a:r>
              <a:rPr lang="en-US" sz="2400" dirty="0" smtClean="0"/>
              <a:t>efenders and District </a:t>
            </a:r>
            <a:r>
              <a:rPr lang="en-US" sz="2400" dirty="0"/>
              <a:t>A</a:t>
            </a:r>
            <a:r>
              <a:rPr lang="en-US" sz="2400" dirty="0" smtClean="0"/>
              <a:t>ttorney’s Office</a:t>
            </a:r>
          </a:p>
          <a:p>
            <a:pPr marL="0" indent="0">
              <a:buNone/>
            </a:pPr>
            <a:endParaRPr lang="en-US" sz="2400" dirty="0" smtClean="0"/>
          </a:p>
          <a:p>
            <a:r>
              <a:rPr lang="en-US" sz="2400" dirty="0" smtClean="0"/>
              <a:t>Mental Health Jail Grant</a:t>
            </a:r>
          </a:p>
          <a:p>
            <a:pPr marL="0" indent="0">
              <a:buNone/>
            </a:pPr>
            <a:endParaRPr lang="en-US" sz="2400" dirty="0" smtClean="0"/>
          </a:p>
          <a:p>
            <a:r>
              <a:rPr lang="en-US" sz="2400" dirty="0" smtClean="0"/>
              <a:t>Emotionally Disturbed Persons Response Team (EDPRT)</a:t>
            </a:r>
          </a:p>
          <a:p>
            <a:endParaRPr lang="en-US" dirty="0" smtClean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June 22, 2015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30F4BC-400C-4AFC-9E06-D490BC4E3447}" type="slidenum">
              <a:rPr lang="en-US" smtClean="0"/>
              <a:t>40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6048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Continued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SAMHSA GAINS Center – Trauma Informed Law Enforcement Training</a:t>
            </a:r>
          </a:p>
          <a:p>
            <a:pPr lvl="1"/>
            <a:r>
              <a:rPr lang="en-US" sz="2400" dirty="0" smtClean="0"/>
              <a:t>“11</a:t>
            </a:r>
            <a:r>
              <a:rPr lang="en-US" sz="2400" baseline="30000" dirty="0" smtClean="0"/>
              <a:t>th</a:t>
            </a:r>
            <a:r>
              <a:rPr lang="en-US" sz="2400" dirty="0" smtClean="0"/>
              <a:t> County”</a:t>
            </a:r>
          </a:p>
          <a:p>
            <a:pPr marL="457200" lvl="1" indent="0">
              <a:buNone/>
            </a:pPr>
            <a:endParaRPr lang="en-US" sz="2400" dirty="0" smtClean="0"/>
          </a:p>
          <a:p>
            <a:r>
              <a:rPr lang="en-US" sz="2400" dirty="0" smtClean="0"/>
              <a:t>Starting Regional Adult Mobile Crisis Team </a:t>
            </a:r>
          </a:p>
          <a:p>
            <a:pPr lvl="1"/>
            <a:r>
              <a:rPr lang="en-US" sz="2400" dirty="0" smtClean="0"/>
              <a:t>Target Population – Jail/Prison Discharge</a:t>
            </a:r>
            <a:endParaRPr lang="en-US" sz="2400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June 22, 2015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30F4BC-400C-4AFC-9E06-D490BC4E3447}" type="slidenum">
              <a:rPr lang="en-US" smtClean="0"/>
              <a:t>41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674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0" dirty="0" smtClean="0"/>
              <a:t>Jail Mental Health Grant</a:t>
            </a:r>
            <a:endParaRPr lang="en-US" sz="2800" b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Inmate Services Coordinator</a:t>
            </a:r>
          </a:p>
          <a:p>
            <a:pPr marL="0" indent="0">
              <a:buNone/>
            </a:pPr>
            <a:endParaRPr lang="en-US" sz="2400" dirty="0" smtClean="0"/>
          </a:p>
          <a:p>
            <a:r>
              <a:rPr lang="en-US" sz="2400" dirty="0" smtClean="0"/>
              <a:t>Peer Mentors Pre/Post Release</a:t>
            </a:r>
          </a:p>
          <a:p>
            <a:pPr marL="0" indent="0">
              <a:buNone/>
            </a:pPr>
            <a:endParaRPr lang="en-US" sz="2400" dirty="0" smtClean="0"/>
          </a:p>
          <a:p>
            <a:r>
              <a:rPr lang="en-US" sz="2400" dirty="0" smtClean="0"/>
              <a:t>Probation/Peer Transition Group</a:t>
            </a:r>
          </a:p>
          <a:p>
            <a:pPr marL="0" indent="0">
              <a:buNone/>
            </a:pPr>
            <a:endParaRPr lang="en-US" sz="2400" dirty="0" smtClean="0"/>
          </a:p>
          <a:p>
            <a:r>
              <a:rPr lang="en-US" sz="2400" dirty="0" smtClean="0"/>
              <a:t>Health Home / Forensics Linkage</a:t>
            </a:r>
            <a:endParaRPr lang="en-US" sz="2400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June 22, 2015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30F4BC-400C-4AFC-9E06-D490BC4E3447}" type="slidenum">
              <a:rPr lang="en-US" smtClean="0"/>
              <a:t>42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6318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b="0" dirty="0" smtClean="0"/>
              <a:t>History of Strong Cross Systems Collaborations</a:t>
            </a:r>
            <a:endParaRPr lang="en-US" sz="2800" b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352550"/>
            <a:ext cx="8229600" cy="3394472"/>
          </a:xfrm>
        </p:spPr>
        <p:txBody>
          <a:bodyPr>
            <a:normAutofit fontScale="77500" lnSpcReduction="20000"/>
          </a:bodyPr>
          <a:lstStyle/>
          <a:p>
            <a:pPr marL="0" indent="0" algn="ctr">
              <a:buNone/>
            </a:pPr>
            <a:r>
              <a:rPr lang="en-US" sz="2800" dirty="0" smtClean="0"/>
              <a:t>Eventful 2014</a:t>
            </a:r>
          </a:p>
          <a:p>
            <a:pPr marL="0" indent="0" algn="ctr">
              <a:buNone/>
            </a:pPr>
            <a:endParaRPr lang="en-US" sz="2800" dirty="0"/>
          </a:p>
          <a:p>
            <a:pPr marL="0" indent="0" algn="ctr">
              <a:buNone/>
            </a:pPr>
            <a:r>
              <a:rPr lang="en-US" sz="2400" dirty="0" smtClean="0"/>
              <a:t>Crises and Community Response</a:t>
            </a:r>
          </a:p>
          <a:p>
            <a:pPr marL="0" indent="0">
              <a:buNone/>
            </a:pPr>
            <a:endParaRPr lang="en-US" sz="2400" dirty="0" smtClean="0"/>
          </a:p>
          <a:p>
            <a:r>
              <a:rPr lang="en-US" sz="2400" dirty="0" smtClean="0"/>
              <a:t>Suicide contagion</a:t>
            </a:r>
          </a:p>
          <a:p>
            <a:pPr marL="0" indent="0">
              <a:buNone/>
            </a:pPr>
            <a:endParaRPr lang="en-US" sz="2400" dirty="0"/>
          </a:p>
          <a:p>
            <a:r>
              <a:rPr lang="en-US" sz="2400" dirty="0" smtClean="0"/>
              <a:t>Hurricane Irene and Tropical Storm Lee</a:t>
            </a:r>
          </a:p>
          <a:p>
            <a:pPr marL="0" indent="0">
              <a:buNone/>
            </a:pPr>
            <a:endParaRPr lang="en-US" sz="2400" dirty="0" smtClean="0"/>
          </a:p>
          <a:p>
            <a:r>
              <a:rPr lang="en-US" sz="2400" dirty="0" smtClean="0"/>
              <a:t>Fires - 50 people homeless</a:t>
            </a:r>
          </a:p>
          <a:p>
            <a:pPr marL="0" indent="0">
              <a:buNone/>
            </a:pPr>
            <a:endParaRPr lang="en-US" sz="2400" dirty="0" smtClean="0"/>
          </a:p>
          <a:p>
            <a:r>
              <a:rPr lang="en-US" sz="2400" dirty="0" smtClean="0"/>
              <a:t>Nationally Reported Suicide</a:t>
            </a:r>
            <a:endParaRPr lang="en-US" sz="2400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June 22, 2015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30F4BC-400C-4AFC-9E06-D490BC4E3447}" type="slidenum">
              <a:rPr lang="en-US" smtClean="0"/>
              <a:t>43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7407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0" dirty="0" smtClean="0"/>
              <a:t>Schenectady</a:t>
            </a:r>
            <a:endParaRPr lang="en-US" sz="2800" b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2800" dirty="0" smtClean="0"/>
              <a:t>Care Coordination and Health Home Linkages</a:t>
            </a:r>
          </a:p>
          <a:p>
            <a:pPr marL="0" indent="0">
              <a:buNone/>
            </a:pPr>
            <a:endParaRPr lang="en-US" sz="1800" dirty="0" smtClean="0"/>
          </a:p>
          <a:p>
            <a:pPr marL="0" indent="0">
              <a:buNone/>
            </a:pPr>
            <a:r>
              <a:rPr lang="en-US" sz="2400" dirty="0" smtClean="0"/>
              <a:t>Leadership Changes</a:t>
            </a:r>
          </a:p>
          <a:p>
            <a:pPr marL="0" indent="0">
              <a:buNone/>
            </a:pPr>
            <a:endParaRPr lang="en-US" sz="2400" dirty="0" smtClean="0"/>
          </a:p>
          <a:p>
            <a:pPr marL="0" indent="0">
              <a:buNone/>
            </a:pPr>
            <a:r>
              <a:rPr lang="en-US" sz="2400" dirty="0" smtClean="0"/>
              <a:t>Addressing System Gaps</a:t>
            </a:r>
          </a:p>
          <a:p>
            <a:pPr marL="0" indent="0">
              <a:buNone/>
            </a:pPr>
            <a:endParaRPr lang="en-US" sz="2400" dirty="0" smtClean="0"/>
          </a:p>
          <a:p>
            <a:pPr marL="0" indent="0">
              <a:buNone/>
            </a:pPr>
            <a:r>
              <a:rPr lang="en-US" sz="2400" dirty="0" smtClean="0"/>
              <a:t>Schenectady Problem Solving Model Based on SIM</a:t>
            </a:r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100" dirty="0" smtClean="0"/>
          </a:p>
          <a:p>
            <a:pPr marL="0" indent="0">
              <a:buNone/>
            </a:pPr>
            <a:endParaRPr lang="en-US" sz="1400" dirty="0" smtClean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June 22, 2015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30F4BC-400C-4AFC-9E06-D490BC4E3447}" type="slidenum">
              <a:rPr lang="en-US" smtClean="0"/>
              <a:t>44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3378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Schenectady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pPr marL="0" indent="0" algn="ctr">
              <a:buNone/>
            </a:pPr>
            <a:r>
              <a:rPr lang="en-US" sz="4200" dirty="0" smtClean="0"/>
              <a:t>Forensic Workgroup - June 16, 2015</a:t>
            </a:r>
          </a:p>
          <a:p>
            <a:endParaRPr lang="en-US" dirty="0" smtClean="0"/>
          </a:p>
          <a:p>
            <a:r>
              <a:rPr lang="en-US" dirty="0" smtClean="0"/>
              <a:t>All stakeholders involved with jail releases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Meeting to address gaps and overlaps in the system</a:t>
            </a:r>
          </a:p>
          <a:p>
            <a:endParaRPr lang="en-US" dirty="0" smtClean="0"/>
          </a:p>
          <a:p>
            <a:r>
              <a:rPr lang="en-US" dirty="0" smtClean="0"/>
              <a:t>Establish protocols to better coordinate resources and services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E.g. - Define </a:t>
            </a:r>
            <a:r>
              <a:rPr lang="en-US" dirty="0"/>
              <a:t>problems such as: reactivation of Medicaid as soon as possible</a:t>
            </a:r>
            <a:r>
              <a:rPr lang="en-US" dirty="0" smtClean="0"/>
              <a:t>; </a:t>
            </a:r>
            <a:r>
              <a:rPr lang="en-US" dirty="0"/>
              <a:t>provide for adequate medication until intake assessment in the community; create a release checklist; develop list of other issues or problems to resolve and subgroups as needed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 algn="ctr">
              <a:buNone/>
            </a:pPr>
            <a:r>
              <a:rPr lang="en-US" sz="3800" dirty="0" smtClean="0"/>
              <a:t>Next steps - formalize group into Behavioral Health- Criminal Justice workgroup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June 22, 2015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30F4BC-400C-4AFC-9E06-D490BC4E3447}" type="slidenum">
              <a:rPr lang="en-US" smtClean="0"/>
              <a:t>45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1422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JMHCP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en-US" dirty="0" smtClean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dirty="0" smtClean="0"/>
              <a:t>Questions?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June 22, 2015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30F4BC-400C-4AFC-9E06-D490BC4E3447}" type="slidenum">
              <a:rPr lang="en-US" smtClean="0"/>
              <a:t>46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10797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Handouts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276350"/>
            <a:ext cx="8229600" cy="3394472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sz="1200" b="1" dirty="0">
                <a:solidFill>
                  <a:srgbClr val="000090"/>
                </a:solidFill>
              </a:rPr>
              <a:t>Mapping the Criminal Justice System to Connect Justice-Involved Individuals with Treatment and Health Care under the Affordable Care Act</a:t>
            </a:r>
            <a:r>
              <a:rPr lang="en-US" sz="1200" dirty="0"/>
              <a:t>, Bureau of Justice, National Institute of Corrections, Lore Joplin, </a:t>
            </a:r>
            <a:r>
              <a:rPr lang="fr-FR" sz="1200" dirty="0"/>
              <a:t>June 2014 </a:t>
            </a:r>
          </a:p>
          <a:p>
            <a:pPr marL="0" indent="0">
              <a:buNone/>
            </a:pPr>
            <a:endParaRPr lang="en-US" sz="1200" dirty="0" smtClean="0"/>
          </a:p>
          <a:p>
            <a:pPr marL="0" indent="0">
              <a:buNone/>
            </a:pPr>
            <a:r>
              <a:rPr lang="en-US" sz="1200" b="1" dirty="0" smtClean="0">
                <a:solidFill>
                  <a:srgbClr val="000090"/>
                </a:solidFill>
              </a:rPr>
              <a:t>The </a:t>
            </a:r>
            <a:r>
              <a:rPr lang="en-US" sz="1200" b="1" dirty="0">
                <a:solidFill>
                  <a:srgbClr val="000090"/>
                </a:solidFill>
              </a:rPr>
              <a:t>Affordable Care Act and Criminal Justice: Intersections and </a:t>
            </a:r>
            <a:r>
              <a:rPr lang="en-US" sz="1200" b="1" dirty="0" smtClean="0">
                <a:solidFill>
                  <a:srgbClr val="000090"/>
                </a:solidFill>
              </a:rPr>
              <a:t>Implications</a:t>
            </a:r>
            <a:r>
              <a:rPr lang="en-US" sz="1200" dirty="0" smtClean="0"/>
              <a:t>, Andrea </a:t>
            </a:r>
            <a:r>
              <a:rPr lang="en-US" sz="1200" dirty="0"/>
              <a:t>A. </a:t>
            </a:r>
            <a:r>
              <a:rPr lang="en-US" sz="1200" dirty="0" smtClean="0"/>
              <a:t>Bainbridge, Bureau </a:t>
            </a:r>
            <a:r>
              <a:rPr lang="en-US" sz="1200" dirty="0"/>
              <a:t>of Justice </a:t>
            </a:r>
            <a:r>
              <a:rPr lang="en-US" sz="1200" dirty="0" smtClean="0"/>
              <a:t>Assistance, U.S</a:t>
            </a:r>
            <a:r>
              <a:rPr lang="en-US" sz="1200" dirty="0"/>
              <a:t>. Department of </a:t>
            </a:r>
            <a:r>
              <a:rPr lang="en-US" sz="1200" dirty="0" smtClean="0"/>
              <a:t>Justice, July </a:t>
            </a:r>
            <a:r>
              <a:rPr lang="en-US" sz="1200" dirty="0"/>
              <a:t>2012 </a:t>
            </a:r>
            <a:endParaRPr lang="en-US" sz="1200" dirty="0" smtClean="0"/>
          </a:p>
          <a:p>
            <a:pPr marL="0" indent="0">
              <a:buNone/>
            </a:pPr>
            <a:endParaRPr lang="fr-FR" sz="1200" dirty="0"/>
          </a:p>
          <a:p>
            <a:pPr marL="0" indent="0">
              <a:buNone/>
            </a:pPr>
            <a:r>
              <a:rPr lang="fr-FR" sz="1200" b="1" dirty="0" smtClean="0">
                <a:solidFill>
                  <a:srgbClr val="000090"/>
                </a:solidFill>
              </a:rPr>
              <a:t>The Stepping Up Initiative: A National Initiative to Reduce the number of People with Mental Illnesses in Jails</a:t>
            </a:r>
            <a:r>
              <a:rPr lang="fr-FR" sz="1200" dirty="0" smtClean="0"/>
              <a:t>, Council of State Governments (CSG) and the National Association of Counties (NaCO)</a:t>
            </a:r>
          </a:p>
          <a:p>
            <a:pPr marL="0" indent="0">
              <a:buNone/>
            </a:pPr>
            <a:endParaRPr lang="fr-FR" sz="1200" dirty="0"/>
          </a:p>
          <a:p>
            <a:pPr marL="0" indent="0">
              <a:buNone/>
            </a:pPr>
            <a:r>
              <a:rPr lang="fr-FR" sz="1200" b="1" dirty="0" smtClean="0">
                <a:solidFill>
                  <a:srgbClr val="000090"/>
                </a:solidFill>
              </a:rPr>
              <a:t>The Affordable Care Act and County Jails: A Practical Guide to Strategies and Steps for Implementation</a:t>
            </a:r>
            <a:r>
              <a:rPr lang="fr-FR" sz="1200" dirty="0" smtClean="0"/>
              <a:t>, Denver Sheriff’s Department, Sheriff Gary Wilson, December 2013</a:t>
            </a:r>
          </a:p>
          <a:p>
            <a:pPr marL="0" indent="0">
              <a:buNone/>
            </a:pPr>
            <a:endParaRPr lang="fr-FR" sz="1200" dirty="0"/>
          </a:p>
          <a:p>
            <a:pPr marL="0" indent="0">
              <a:buNone/>
            </a:pPr>
            <a:r>
              <a:rPr lang="fr-FR" sz="1200" b="1" dirty="0" smtClean="0">
                <a:solidFill>
                  <a:srgbClr val="000090"/>
                </a:solidFill>
              </a:rPr>
              <a:t>Health Coverage and County Jails: Suspension vs Termination</a:t>
            </a:r>
            <a:r>
              <a:rPr lang="fr-FR" sz="1200" dirty="0" smtClean="0">
                <a:solidFill>
                  <a:srgbClr val="000090"/>
                </a:solidFill>
              </a:rPr>
              <a:t>,</a:t>
            </a:r>
            <a:r>
              <a:rPr lang="fr-FR" sz="1200" dirty="0" smtClean="0"/>
              <a:t> National Association of Counties (NaCO), December, 2014</a:t>
            </a:r>
          </a:p>
          <a:p>
            <a:pPr marL="0" indent="0">
              <a:buNone/>
            </a:pPr>
            <a:endParaRPr lang="fr-FR" sz="1200" dirty="0" smtClean="0"/>
          </a:p>
          <a:p>
            <a:pPr marL="0" indent="0">
              <a:buNone/>
            </a:pPr>
            <a:r>
              <a:rPr lang="fr-FR" sz="1200" b="1" dirty="0" smtClean="0">
                <a:solidFill>
                  <a:srgbClr val="000090"/>
                </a:solidFill>
              </a:rPr>
              <a:t>Ten Ways Corrections Systems </a:t>
            </a:r>
            <a:r>
              <a:rPr lang="fr-FR" sz="1200" b="1" dirty="0">
                <a:solidFill>
                  <a:srgbClr val="000090"/>
                </a:solidFill>
              </a:rPr>
              <a:t>C</a:t>
            </a:r>
            <a:r>
              <a:rPr lang="fr-FR" sz="1200" b="1" dirty="0" smtClean="0">
                <a:solidFill>
                  <a:srgbClr val="000090"/>
                </a:solidFill>
              </a:rPr>
              <a:t>an Help Link Returning Offenders to Health Insurance</a:t>
            </a:r>
            <a:r>
              <a:rPr lang="fr-FR" sz="1200" dirty="0" smtClean="0"/>
              <a:t>, HealthCare.gov</a:t>
            </a:r>
          </a:p>
          <a:p>
            <a:pPr marL="0" indent="0">
              <a:buNone/>
            </a:pPr>
            <a:endParaRPr lang="fr-FR" sz="1200" dirty="0"/>
          </a:p>
          <a:p>
            <a:pPr marL="0" indent="0">
              <a:buNone/>
            </a:pPr>
            <a:r>
              <a:rPr lang="en-US" sz="1200" b="1" dirty="0" smtClean="0">
                <a:solidFill>
                  <a:srgbClr val="000090"/>
                </a:solidFill>
              </a:rPr>
              <a:t>Health Homes Survey of the County Re-Entry Taskforces</a:t>
            </a:r>
            <a:r>
              <a:rPr lang="en-US" sz="1200" dirty="0" smtClean="0"/>
              <a:t>, DCJS/OPCA June 2015</a:t>
            </a:r>
            <a:endParaRPr lang="en-US" sz="1200" dirty="0"/>
          </a:p>
          <a:p>
            <a:pPr marL="0" indent="0">
              <a:buNone/>
            </a:pPr>
            <a:endParaRPr lang="en-US" sz="1200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June 22, 2015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30F4BC-400C-4AFC-9E06-D490BC4E3447}" type="slidenum">
              <a:rPr lang="en-US" smtClean="0"/>
              <a:t>47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1276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593507"/>
          </a:xfrm>
        </p:spPr>
        <p:txBody>
          <a:bodyPr/>
          <a:lstStyle/>
          <a:p>
            <a:r>
              <a:rPr lang="en-US" dirty="0" smtClean="0"/>
              <a:t>Resources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47750"/>
            <a:ext cx="8229600" cy="3633539"/>
          </a:xfrm>
        </p:spPr>
        <p:txBody>
          <a:bodyPr>
            <a:normAutofit fontScale="40000" lnSpcReduction="20000"/>
          </a:bodyPr>
          <a:lstStyle/>
          <a:p>
            <a:pPr marL="0" indent="0">
              <a:spcBef>
                <a:spcPts val="1176"/>
              </a:spcBef>
              <a:buNone/>
            </a:pPr>
            <a:r>
              <a:rPr lang="en-US" sz="3100" b="1" dirty="0" smtClean="0"/>
              <a:t>New York State Department of Health Health Home website</a:t>
            </a:r>
          </a:p>
          <a:p>
            <a:pPr>
              <a:spcBef>
                <a:spcPts val="1176"/>
              </a:spcBef>
            </a:pPr>
            <a:r>
              <a:rPr lang="en-US" sz="3100" dirty="0">
                <a:hlinkClick r:id="rId2"/>
              </a:rPr>
              <a:t>http://www.health.ny.gov/health_care/medicaid/program/medicaid_health_homes</a:t>
            </a:r>
            <a:r>
              <a:rPr lang="en-US" sz="3100" dirty="0" smtClean="0">
                <a:hlinkClick r:id="rId2"/>
              </a:rPr>
              <a:t>/</a:t>
            </a:r>
            <a:endParaRPr lang="en-US" sz="3100" dirty="0" smtClean="0"/>
          </a:p>
          <a:p>
            <a:pPr marL="0" indent="0">
              <a:spcBef>
                <a:spcPts val="1176"/>
              </a:spcBef>
              <a:buNone/>
            </a:pPr>
            <a:r>
              <a:rPr lang="en-US" sz="3100" b="1" dirty="0" smtClean="0"/>
              <a:t>Federal ACA Website</a:t>
            </a:r>
          </a:p>
          <a:p>
            <a:pPr>
              <a:spcBef>
                <a:spcPts val="1176"/>
              </a:spcBef>
            </a:pPr>
            <a:r>
              <a:rPr lang="en-US" sz="3100" u="sng" dirty="0">
                <a:hlinkClick r:id="rId3"/>
              </a:rPr>
              <a:t>https://www.healthcare.gov/incarcerated-people/</a:t>
            </a:r>
            <a:endParaRPr lang="en-US" sz="3100" dirty="0"/>
          </a:p>
          <a:p>
            <a:pPr marL="0" indent="0">
              <a:spcBef>
                <a:spcPts val="1176"/>
              </a:spcBef>
              <a:buNone/>
            </a:pPr>
            <a:r>
              <a:rPr lang="en-US" sz="3100" b="1" dirty="0" smtClean="0"/>
              <a:t>Pennsylvania </a:t>
            </a:r>
            <a:r>
              <a:rPr lang="en-US" sz="3100" b="1" dirty="0"/>
              <a:t>response to ACA - website</a:t>
            </a:r>
            <a:endParaRPr lang="en-US" sz="3100" dirty="0"/>
          </a:p>
          <a:p>
            <a:pPr>
              <a:spcBef>
                <a:spcPts val="1176"/>
              </a:spcBef>
            </a:pPr>
            <a:r>
              <a:rPr lang="en-US" sz="3100" u="sng" dirty="0">
                <a:hlinkClick r:id="rId4"/>
              </a:rPr>
              <a:t>http://www.pacenterofexcellence.pitt.edu/ACA.html</a:t>
            </a:r>
            <a:endParaRPr lang="en-US" sz="3100" dirty="0"/>
          </a:p>
          <a:p>
            <a:pPr marL="0" indent="0">
              <a:spcBef>
                <a:spcPts val="1176"/>
              </a:spcBef>
              <a:buNone/>
            </a:pPr>
            <a:r>
              <a:rPr lang="en-US" sz="3100" dirty="0"/>
              <a:t> </a:t>
            </a:r>
            <a:r>
              <a:rPr lang="en-US" sz="3100" b="1" dirty="0" smtClean="0"/>
              <a:t>Website </a:t>
            </a:r>
            <a:r>
              <a:rPr lang="en-US" sz="3100" b="1" dirty="0"/>
              <a:t>for state </a:t>
            </a:r>
            <a:r>
              <a:rPr lang="en-US" sz="3100" b="1" dirty="0" smtClean="0"/>
              <a:t>information </a:t>
            </a:r>
            <a:r>
              <a:rPr lang="en-US" sz="3100" b="1" dirty="0"/>
              <a:t>on </a:t>
            </a:r>
            <a:r>
              <a:rPr lang="en-US" sz="3100" b="1" dirty="0" smtClean="0"/>
              <a:t>criminal justice </a:t>
            </a:r>
            <a:r>
              <a:rPr lang="en-US" sz="3100" b="1" dirty="0"/>
              <a:t>and </a:t>
            </a:r>
            <a:r>
              <a:rPr lang="en-US" sz="3100" b="1" dirty="0" smtClean="0"/>
              <a:t>health </a:t>
            </a:r>
            <a:r>
              <a:rPr lang="en-US" sz="3100" b="1" dirty="0"/>
              <a:t>care</a:t>
            </a:r>
            <a:endParaRPr lang="en-US" sz="3100" dirty="0"/>
          </a:p>
          <a:p>
            <a:pPr marL="0" indent="0">
              <a:spcBef>
                <a:spcPts val="1176"/>
              </a:spcBef>
              <a:buNone/>
            </a:pPr>
            <a:r>
              <a:rPr lang="en-US" sz="3100" dirty="0"/>
              <a:t> </a:t>
            </a:r>
            <a:r>
              <a:rPr lang="en-US" sz="3100" u="sng" dirty="0" smtClean="0">
                <a:hlinkClick r:id="rId5"/>
              </a:rPr>
              <a:t>https</a:t>
            </a:r>
            <a:r>
              <a:rPr lang="en-US" sz="3100" u="sng" dirty="0">
                <a:hlinkClick r:id="rId5"/>
              </a:rPr>
              <a:t>://www.statereforum.org/node/</a:t>
            </a:r>
            <a:r>
              <a:rPr lang="en-US" sz="3100" u="sng" dirty="0" smtClean="0">
                <a:hlinkClick r:id="rId5"/>
              </a:rPr>
              <a:t>9737</a:t>
            </a:r>
            <a:endParaRPr lang="en-US" sz="3100" dirty="0"/>
          </a:p>
          <a:p>
            <a:pPr marL="0" indent="0">
              <a:spcBef>
                <a:spcPts val="1176"/>
              </a:spcBef>
              <a:buNone/>
            </a:pPr>
            <a:r>
              <a:rPr lang="en-US" sz="3100" b="1" dirty="0" smtClean="0"/>
              <a:t>Study of health </a:t>
            </a:r>
            <a:r>
              <a:rPr lang="en-US" sz="3100" b="1" dirty="0"/>
              <a:t>care and public </a:t>
            </a:r>
            <a:r>
              <a:rPr lang="en-US" sz="3100" b="1" dirty="0" smtClean="0"/>
              <a:t>safety</a:t>
            </a:r>
          </a:p>
          <a:p>
            <a:pPr>
              <a:spcBef>
                <a:spcPts val="1176"/>
              </a:spcBef>
            </a:pPr>
            <a:r>
              <a:rPr lang="en-US" sz="3100" u="sng" dirty="0">
                <a:hlinkClick r:id="rId6"/>
              </a:rPr>
              <a:t>http://www.arnoldfoundation.org/researchers-study-affordable-care-act’s-impact-public-</a:t>
            </a:r>
            <a:r>
              <a:rPr lang="en-US" sz="3100" u="sng" dirty="0" smtClean="0">
                <a:hlinkClick r:id="rId6"/>
              </a:rPr>
              <a:t>safety</a:t>
            </a:r>
            <a:endParaRPr lang="en-US" sz="3100" u="sng" dirty="0" smtClean="0"/>
          </a:p>
          <a:p>
            <a:pPr marL="0" indent="0">
              <a:spcBef>
                <a:spcPts val="1176"/>
              </a:spcBef>
              <a:buNone/>
            </a:pPr>
            <a:r>
              <a:rPr lang="en-US" sz="3100" b="1" dirty="0"/>
              <a:t>Stepping Up: A National Initiative to Reduce the Number of People with Mental Illnesses in </a:t>
            </a:r>
            <a:r>
              <a:rPr lang="en-US" sz="3100" b="1" dirty="0" smtClean="0"/>
              <a:t>Jails</a:t>
            </a:r>
          </a:p>
          <a:p>
            <a:pPr>
              <a:spcBef>
                <a:spcPts val="1176"/>
              </a:spcBef>
            </a:pPr>
            <a:r>
              <a:rPr lang="en-US" sz="3100" dirty="0">
                <a:hlinkClick r:id="rId7"/>
              </a:rPr>
              <a:t>https://</a:t>
            </a:r>
            <a:r>
              <a:rPr lang="en-US" sz="3100" dirty="0" smtClean="0">
                <a:hlinkClick r:id="rId7"/>
              </a:rPr>
              <a:t>stepuptogether.org</a:t>
            </a:r>
            <a:endParaRPr lang="en-US" sz="3100" dirty="0" smtClean="0"/>
          </a:p>
          <a:p>
            <a:endParaRPr lang="en-US" sz="3000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June 22, 2015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30F4BC-400C-4AFC-9E06-D490BC4E3447}" type="slidenum">
              <a:rPr lang="en-US" smtClean="0"/>
              <a:t>48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6816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2766</TotalTime>
  <Words>3808</Words>
  <Application>Microsoft Macintosh PowerPoint</Application>
  <PresentationFormat>On-screen Show (16:9)</PresentationFormat>
  <Paragraphs>805</Paragraphs>
  <Slides>48</Slides>
  <Notes>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48</vt:i4>
      </vt:variant>
    </vt:vector>
  </HeadingPairs>
  <TitlesOfParts>
    <vt:vector size="49" baseType="lpstr">
      <vt:lpstr>Office Theme</vt:lpstr>
      <vt:lpstr>PowerPoint Presentation</vt:lpstr>
      <vt:lpstr>JMHCP--Intersection of Medicaid HH and Criminal Justice</vt:lpstr>
      <vt:lpstr>Webinar Audience</vt:lpstr>
      <vt:lpstr>Webinar Participants</vt:lpstr>
      <vt:lpstr>DCJS JMHCP Webinar Agenda</vt:lpstr>
      <vt:lpstr>Webinar Agenda (continued)</vt:lpstr>
      <vt:lpstr>JMHCP Pilot Site Selection</vt:lpstr>
      <vt:lpstr>PowerPoint Presentation</vt:lpstr>
      <vt:lpstr>PowerPoint Presentation</vt:lpstr>
      <vt:lpstr> JMHCP Technical Assistance  </vt:lpstr>
      <vt:lpstr>JMHCP Expansion Grant</vt:lpstr>
      <vt:lpstr>PowerPoint Presentation</vt:lpstr>
      <vt:lpstr> What is a Health Home? </vt:lpstr>
      <vt:lpstr> New York State Health Home Model </vt:lpstr>
      <vt:lpstr>New York State Health Home Model</vt:lpstr>
      <vt:lpstr> Health Home Vision </vt:lpstr>
      <vt:lpstr> Health Home Care Management Services  </vt:lpstr>
      <vt:lpstr>New York State Health Home Population</vt:lpstr>
      <vt:lpstr>Who is Eligible to be Enrolled in a Health Home?</vt:lpstr>
      <vt:lpstr> Criminal Justice:  Health and Behavioral Health Disparities </vt:lpstr>
      <vt:lpstr>PowerPoint Presentation</vt:lpstr>
      <vt:lpstr> Common Themes to Date </vt:lpstr>
      <vt:lpstr> Challenges </vt:lpstr>
      <vt:lpstr> Solutions: Data Sharing and Connectivity </vt:lpstr>
      <vt:lpstr> Solutions: Resources </vt:lpstr>
      <vt:lpstr>Resources</vt:lpstr>
      <vt:lpstr>Monroe County: Initiatives and CJ-HH Pilot</vt:lpstr>
      <vt:lpstr>CJ–HH Pilot lessons Monroe County</vt:lpstr>
      <vt:lpstr>CJ–HH Pilot lessons Monroe County</vt:lpstr>
      <vt:lpstr>CJ–HH Pilot lessons Monroe County</vt:lpstr>
      <vt:lpstr>CJ–HH Pilot lessons Monroe County</vt:lpstr>
      <vt:lpstr>CJ–HH Pilot lessons Monroe County</vt:lpstr>
      <vt:lpstr>CJ–HH Pilot lessons Monroe County</vt:lpstr>
      <vt:lpstr>CJ–HH Pilot lessons Monroe County</vt:lpstr>
      <vt:lpstr>CJ–HH Pilot lessons Monroe County</vt:lpstr>
      <vt:lpstr>CJ –HH Pilot lessons Monroe County</vt:lpstr>
      <vt:lpstr>Schenectady County Collaboration: Mental Health, Criminal Justice and Health Home</vt:lpstr>
      <vt:lpstr>Schenectady County</vt:lpstr>
      <vt:lpstr>Schenectady County</vt:lpstr>
      <vt:lpstr>Post JMHCP and Jail MH Grant</vt:lpstr>
      <vt:lpstr>Continued</vt:lpstr>
      <vt:lpstr>Jail Mental Health Grant</vt:lpstr>
      <vt:lpstr>History of Strong Cross Systems Collaborations</vt:lpstr>
      <vt:lpstr>Schenectady</vt:lpstr>
      <vt:lpstr>Schenectady</vt:lpstr>
      <vt:lpstr>JMHCP</vt:lpstr>
      <vt:lpstr>Handouts</vt:lpstr>
      <vt:lpstr>Resources</vt:lpstr>
    </vt:vector>
  </TitlesOfParts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Janine Kava</dc:creator>
  <cp:lastModifiedBy>Valerie Chakedis</cp:lastModifiedBy>
  <cp:revision>275</cp:revision>
  <cp:lastPrinted>2015-06-14T19:35:02Z</cp:lastPrinted>
  <dcterms:created xsi:type="dcterms:W3CDTF">2015-01-08T15:05:44Z</dcterms:created>
  <dcterms:modified xsi:type="dcterms:W3CDTF">2015-06-22T11:32:45Z</dcterms:modified>
</cp:coreProperties>
</file>